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Annual pigs ('000)</c:v>
          </c:tx>
          <c:spPr>
            <a:solidFill>
              <a:srgbClr val="1F6B4E"/>
            </a:solidFill>
          </c:spPr>
          <c:invertIfNegative val="1"/>
          <c:dPt>
            <c:idx val="0"/>
            <c:invertIfNegative val="0"/>
            <c:bubble3D val="0"/>
            <c:spPr>
              <a:solidFill>
                <a:srgbClr val="D5A84B"/>
              </a:solidFill>
            </c:spPr>
            <c:extLst>
              <c:ext xmlns:c16="http://schemas.microsoft.com/office/drawing/2014/chart" uri="{C3380CC4-5D6E-409C-BE32-E72D297353CC}">
                <c16:uniqueId val="{00000001-33D2-4363-9DA5-0991D4241026}"/>
              </c:ext>
            </c:extLst>
          </c:dPt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1350" b="1">
                    <a:solidFill>
                      <a:srgbClr val="111412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Current capacity</c:v>
              </c:pt>
              <c:pt idx="1">
                <c:v>Identified demand</c:v>
              </c:pt>
            </c:strLit>
          </c:cat>
          <c:val>
            <c:numLit>
              <c:formatCode>General</c:formatCode>
              <c:ptCount val="2"/>
              <c:pt idx="0">
                <c:v>1.6</c:v>
              </c:pt>
              <c:pt idx="1">
                <c:v>39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33D2-4363-9DA5-0991D42410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B9C1BC"/>
            </a:solidFill>
            <a:prstDash val="solid"/>
          </a:ln>
        </c:spPr>
        <c:txPr>
          <a:bodyPr anchorCtr="1"/>
          <a:lstStyle/>
          <a:p>
            <a:pPr>
              <a:defRPr sz="1125">
                <a:solidFill>
                  <a:srgbClr val="111412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  <c:max val="42"/>
          <c:min val="0"/>
        </c:scaling>
        <c:delete val="0"/>
        <c:axPos val="l"/>
        <c:majorGridlines>
          <c:spPr>
            <a:ln w="9525">
              <a:solidFill>
                <a:srgbClr val="E8ECE9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-US" sz="975">
                    <a:solidFill>
                      <a:srgbClr val="5C655F"/>
                    </a:solidFill>
                  </a:rPr>
                  <a:t>Annual pigs ('000)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0">
            <a:solidFill>
              <a:srgbClr val="FFFFFF"/>
            </a:solidFill>
            <a:prstDash val="solid"/>
          </a:ln>
        </c:spPr>
        <c:txPr>
          <a:bodyPr anchorCtr="1"/>
          <a:lstStyle/>
          <a:p>
            <a:pPr>
              <a:defRPr sz="975">
                <a:solidFill>
                  <a:srgbClr val="5C655F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"/>
      </c:valAx>
      <c:spPr>
        <a:noFill/>
        <a:ln w="0">
          <a:solidFill>
            <a:srgbClr val="FFFFFF"/>
          </a:solidFill>
          <a:prstDash val="solid"/>
        </a:ln>
      </c:spPr>
    </c:plotArea>
    <c:plotVisOnly val="1"/>
    <c:dispBlanksAs val="zero"/>
    <c:showDLblsOverMax val="1"/>
  </c:chart>
  <c:spPr>
    <a:solidFill>
      <a:srgbClr val="FFFFFF"/>
    </a:solidFill>
    <a:ln w="0">
      <a:solidFill>
        <a:srgbClr val="FFFFFF"/>
      </a:solidFill>
      <a:prstDash val="solid"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Per-head economics ($)</c:v>
          </c:tx>
          <c:spPr>
            <a:solidFill>
              <a:srgbClr val="1F6B4E"/>
            </a:solidFill>
          </c:spPr>
          <c:invertIfNegative val="1"/>
          <c:dPt>
            <c:idx val="0"/>
            <c:invertIfNegative val="0"/>
            <c:bubble3D val="0"/>
            <c:spPr>
              <a:solidFill>
                <a:srgbClr val="D5A84B"/>
              </a:solidFill>
            </c:spPr>
            <c:extLst>
              <c:ext xmlns:c16="http://schemas.microsoft.com/office/drawing/2014/chart" uri="{C3380CC4-5D6E-409C-BE32-E72D297353CC}">
                <c16:uniqueId val="{00000001-5FD5-465B-BA8F-183E3CD88EF7}"/>
              </c:ext>
            </c:extLst>
          </c:dPt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1200" b="1">
                    <a:solidFill>
                      <a:srgbClr val="111412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Current production cost</c:v>
              </c:pt>
              <c:pt idx="1">
                <c:v>Sale price</c:v>
              </c:pt>
              <c:pt idx="2">
                <c:v>Current gross profit</c:v>
              </c:pt>
              <c:pt idx="3">
                <c:v>Fermented gross profit*</c:v>
              </c:pt>
            </c:strLit>
          </c:cat>
          <c:val>
            <c:numLit>
              <c:formatCode>\$0.0</c:formatCode>
              <c:ptCount val="4"/>
              <c:pt idx="0">
                <c:v>93.5</c:v>
              </c:pt>
              <c:pt idx="1">
                <c:v>135</c:v>
              </c:pt>
              <c:pt idx="2">
                <c:v>41.5</c:v>
              </c:pt>
              <c:pt idx="3">
                <c:v>51.8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5FD5-465B-BA8F-183E3CD88EF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E9E5DB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-US" sz="975">
                    <a:solidFill>
                      <a:srgbClr val="5D685F"/>
                    </a:solidFill>
                  </a:rPr>
                  <a:t>Dollars per pig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D8D1C2"/>
            </a:solidFill>
            <a:prstDash val="solid"/>
          </a:ln>
        </c:spPr>
        <c:txPr>
          <a:bodyPr anchorCtr="1"/>
          <a:lstStyle/>
          <a:p>
            <a:pPr>
              <a:defRPr sz="975">
                <a:solidFill>
                  <a:srgbClr val="5D685F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0"/>
        <c:axPos val="b"/>
        <c:numFmt formatCode="\$0.0" sourceLinked="1"/>
        <c:majorTickMark val="none"/>
        <c:minorTickMark val="none"/>
        <c:tickLblPos val="nextTo"/>
        <c:spPr>
          <a:ln w="0">
            <a:solidFill>
              <a:srgbClr val="FAF7F0"/>
            </a:solidFill>
            <a:prstDash val="solid"/>
          </a:ln>
        </c:spPr>
        <c:txPr>
          <a:bodyPr anchorCtr="1"/>
          <a:lstStyle/>
          <a:p>
            <a:pPr>
              <a:defRPr sz="1125">
                <a:solidFill>
                  <a:srgbClr val="17251D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  <c:spPr>
        <a:noFill/>
        <a:ln w="0">
          <a:solidFill>
            <a:srgbClr val="FFFFFF"/>
          </a:solidFill>
          <a:prstDash val="solid"/>
        </a:ln>
      </c:spPr>
    </c:plotArea>
    <c:plotVisOnly val="1"/>
    <c:dispBlanksAs val="zero"/>
    <c:showDLblsOverMax val="1"/>
  </c:chart>
  <c:spPr>
    <a:solidFill>
      <a:srgbClr val="FFFFFF"/>
    </a:solidFill>
    <a:ln w="0">
      <a:solidFill>
        <a:srgbClr val="FFFFFF"/>
      </a:solidFill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with the Florida supply gap and the operating base already in place.</a:t>
            </a:r>
          </a:p>
          <a:p>
            <a:endParaRPr/>
          </a:p>
          <a:p>
            <a:r>
              <a:t>[Sources]</a:t>
            </a:r>
          </a:p>
          <a:p>
            <a:r>
              <a:t>- Management information supplied by American New Wave Foods LLC, 2026-08-17.</a:t>
            </a:r>
          </a:p>
          <a:p>
            <a:r>
              <a:t>- Cover image: AI-generated with the OpenAI image-generation tool, 2026-08-17.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Keep Phase III framed as market qualification, not as a secured export channel.</a:t>
            </a:r>
          </a:p>
          <a:p>
            <a:endParaRPr/>
          </a:p>
          <a:p>
            <a:r>
              <a:t>[Sources]</a:t>
            </a:r>
          </a:p>
          <a:p>
            <a:r>
              <a:t>- USDA FSIS, Inspection of Meat Products: https://www.fsis.usda.gov/inspection/inspection-programs/inspection-meat-products</a:t>
            </a:r>
          </a:p>
          <a:p>
            <a:r>
              <a:t>- USDA FSIS, Export Guidance: https://www.fsis.usda.gov/inspection/import-export/export-guidance</a:t>
            </a:r>
          </a:p>
          <a:p>
            <a:r>
              <a:t>- USDA FSIS, Import &amp; Export Library: https://www.fsis.usda.gov/inspection/import-export/import-export-library</a:t>
            </a:r>
          </a:p>
          <a:p>
            <a:r>
              <a:t>- Management phase plan, 2026-08-17.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Invite the investor to shape a durable structure. Avoid finalizing percentages before the capital stack, IP and governance are clear.</a:t>
            </a:r>
          </a:p>
          <a:p>
            <a:endParaRPr/>
          </a:p>
          <a:p>
            <a:r>
              <a:t>[Sources]</a:t>
            </a:r>
          </a:p>
          <a:p>
            <a:r>
              <a:t>- Founder-proposed economic split supplied by management, 2026-08-17.</a:t>
            </a:r>
          </a:p>
          <a:p>
            <a:r>
              <a:t>- This slide is a discussion framework, not legal, tax, accounting or investment advice.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on the next decision—not on a generic thank-you. The initial ask is alignment on evidence, scope and structure.</a:t>
            </a:r>
          </a:p>
          <a:p>
            <a:endParaRPr/>
          </a:p>
          <a:p>
            <a:r>
              <a:t>[Sources]</a:t>
            </a:r>
          </a:p>
          <a:p>
            <a:r>
              <a:t>- Diligence milestones synthesized from management claims and external regulatory requirements, 2026-08-17.</a:t>
            </a:r>
          </a:p>
          <a:p>
            <a:r>
              <a:t>- USDA FSIS inspection and export sources cited on slide 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Land the three numbers, then immediately state how they will be verified.</a:t>
            </a:r>
          </a:p>
          <a:p>
            <a:endParaRPr/>
          </a:p>
          <a:p>
            <a:r>
              <a:t>[Sources]</a:t>
            </a:r>
          </a:p>
          <a:p>
            <a:r>
              <a:t>- Management estimates supplied by American New Wave Foods LLC, 2026-08-17.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Do not present USDA's all-class sales figure as proof of the niche estimate; use it only as market context.</a:t>
            </a:r>
          </a:p>
          <a:p>
            <a:endParaRPr/>
          </a:p>
          <a:p>
            <a:r>
              <a:t>[Sources]</a:t>
            </a:r>
          </a:p>
          <a:p>
            <a:r>
              <a:t>- Management estimate: approximately 39,000 feeder pigs/year at 80–100 lb; current capacity approximately 1,600/year.</a:t>
            </a:r>
          </a:p>
          <a:p>
            <a:r>
              <a:t>- USDA NASS 2022 Census of Agriculture, Florida Table 20–23: https://data.nass.usda.gov/Publications/AgCensus/2022/Full_Report/Volume_1%2C_Chapter_1_State_Level/Florida/st12_1_020_023.pdf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Focus on controllable landed-cost advantages; do not claim a specific price spread until quotes are collected.</a:t>
            </a:r>
          </a:p>
          <a:p>
            <a:endParaRPr/>
          </a:p>
          <a:p>
            <a:r>
              <a:t>[Sources]</a:t>
            </a:r>
          </a:p>
          <a:p>
            <a:r>
              <a:t>- Management observations regarding out-of-state sourcing and middlemen, 2026-08-17.</a:t>
            </a:r>
          </a:p>
          <a:p>
            <a:r>
              <a:t>- Florida Department of Agriculture and Consumer Services, Swine Movement Requirements: https://www.fdacs.gov/Agriculture-Industry/Livestock/Animal-Movement/Swine-Movement-Requirements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Position published research as category support, not proof that this specific formula will produce the claimed result.</a:t>
            </a:r>
          </a:p>
          <a:p>
            <a:endParaRPr/>
          </a:p>
          <a:p>
            <a:r>
              <a:t>[Sources]</a:t>
            </a:r>
          </a:p>
          <a:p>
            <a:r>
              <a:t>- Management description of proprietary formula and ten-year development history, 2026-08-17.</a:t>
            </a:r>
          </a:p>
          <a:p>
            <a:r>
              <a:t>- Zhang et al. (2025), fermented liquid feed and meat-quality outcomes: https://pubmed.ncbi.nlm.nih.gov/40606256/</a:t>
            </a:r>
          </a:p>
          <a:p>
            <a:r>
              <a:t>- Liu et al. (2023), fermented mixed feed and carcass/meat-quality outcomes: https://pubmed.ncbi.nlm.nih.gov/36632618/</a:t>
            </a:r>
          </a:p>
          <a:p>
            <a:r>
              <a:t>- Missotten et al. (2015), review emphasizing the importance of fermentation controls: https://pubmed.ncbi.nlm.nih.gov/25838899/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Distinguish existing assets from signed customer commitments. The five buyers are a prospect pipeline, not contracted revenue.</a:t>
            </a:r>
          </a:p>
          <a:p>
            <a:endParaRPr/>
          </a:p>
          <a:p>
            <a:r>
              <a:t>[Sources]</a:t>
            </a:r>
          </a:p>
          <a:p>
            <a:r>
              <a:t>- All operating metrics and capabilities are management-provided and not independently verified, 2026-08-17.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model supports capital-light expansion only if contracts allocate biological, working-capital and price risk clearly.</a:t>
            </a:r>
          </a:p>
          <a:p>
            <a:endParaRPr/>
          </a:p>
          <a:p>
            <a:r>
              <a:t>[Sources]</a:t>
            </a:r>
          </a:p>
          <a:p>
            <a:r>
              <a:t>- Contract-grower / turnkey-farm model described by management, 2026-08-17.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this slide to separate verified current economics from the fermented-feed upside. The 11% saving applies to feed expense, not automatically to total production cost.</a:t>
            </a:r>
          </a:p>
          <a:p>
            <a:endParaRPr/>
          </a:p>
          <a:p>
            <a:r>
              <a:t>[Sources]</a:t>
            </a:r>
          </a:p>
          <a:p>
            <a:r>
              <a:t>- Management figures: sale price approximately $135 per 80–100 lb feeder pig; current production cost $93–94 per head with purchased feed; fermented feed targeted to reduce feed expense by approximately 11%.</a:t>
            </a:r>
          </a:p>
          <a:p>
            <a:r>
              <a:t>- Current gross profit: $135 − $93–94 = $41–42 per head; current gross margin = $41–42 ÷ $135 = 30.37–31.11%.</a:t>
            </a:r>
          </a:p>
          <a:p>
            <a:r>
              <a:t>- Upper-bound fermented-feed illustration: applying 11% to the full current cost base gives cost of $82.77–83.66, gross profit of $51.34–52.23 and gross margin of 38.03–38.69%.</a:t>
            </a:r>
          </a:p>
          <a:p>
            <a:r>
              <a:t>- Exact fermented-feed economics require the feed-dollar share within the $93–94 total cost. Exact new cost = total cost − (actual feed cost × 11%).</a:t>
            </a:r>
          </a:p>
          <a:p>
            <a:r>
              <a:t>- Gross profit excludes overhead, depreciation, financing, shrink and taxes; figures are management estimates, not a forecast.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Avoid presenting every possible revenue stream as part of the initial valuation. The live-pig and breeding-stock engine earns the right to expand.</a:t>
            </a:r>
          </a:p>
          <a:p>
            <a:endParaRPr/>
          </a:p>
          <a:p>
            <a:r>
              <a:t>[Sources]</a:t>
            </a:r>
          </a:p>
          <a:p>
            <a:r>
              <a:t>- Revenue opportunities and sequencing described by management and reorganized for investor clarity, 2026-08-17.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CBED84D-E9BD-4272-9598-81841D573E55}"/>
              </a:ext>
            </a:extLst>
          </p:cNvPr>
          <p:cNvSpPr>
            <a:spLocks noGrp="1"/>
          </p:cNvSpPr>
          <p:nvPr/>
        </p:nvSpPr>
        <p:spPr>
          <a:xfrm>
            <a:off x="457200" y="323850"/>
            <a:ext cx="504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CONFIDENTIAL INVESTOR DISCUSSION  •  AUGUST 2026</a:t>
            </a:r>
          </a:p>
        </p:txBody>
      </p:sp>
      <p:sp>
        <p:nvSpPr>
          <p:cNvPr id="2" name="cover-title">
            <a:extLst>
              <a:ext uri="{FF2B5EF4-FFF2-40B4-BE49-F238E27FC236}">
                <a16:creationId xmlns:a16="http://schemas.microsoft.com/office/drawing/2014/main" id="{0AF16A74-FAD6-4A8F-83E0-1243D5ADFF92}"/>
              </a:ext>
            </a:extLst>
          </p:cNvPr>
          <p:cNvSpPr>
            <a:spLocks noGrp="1"/>
          </p:cNvSpPr>
          <p:nvPr/>
        </p:nvSpPr>
        <p:spPr>
          <a:xfrm>
            <a:off x="457200" y="1162050"/>
            <a:ext cx="53149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244"/>
          </a:bodyPr>
          <a:lstStyle/>
          <a:p>
            <a:pPr algn="l">
              <a:lnSpc>
                <a:spcPct val="92000"/>
              </a:lnSpc>
              <a:buNone/>
              <a:defRPr sz="51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Build Florida’s</a:t>
            </a:r>
          </a:p>
          <a:p>
            <a:pPr algn="l">
              <a:lnSpc>
                <a:spcPct val="92000"/>
              </a:lnSpc>
              <a:buNone/>
              <a:defRPr sz="51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premium feeder-pig supply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FCC01-6800-4966-BD90-960B9042BF36}"/>
              </a:ext>
            </a:extLst>
          </p:cNvPr>
          <p:cNvSpPr>
            <a:spLocks noGrp="1"/>
          </p:cNvSpPr>
          <p:nvPr/>
        </p:nvSpPr>
        <p:spPr>
          <a:xfrm>
            <a:off x="457200" y="3505199"/>
            <a:ext cx="5143500" cy="105805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5000" lnSpcReduction="20000"/>
          </a:bodyPr>
          <a:lstStyle/>
          <a:p>
            <a:pPr algn="l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 dirty="0">
                <a:solidFill>
                  <a:srgbClr val="183C2E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b="1" dirty="0">
                <a:solidFill>
                  <a:srgbClr val="183C2E"/>
                </a:solidFill>
                <a:latin typeface="Arial"/>
                <a:ea typeface="Arial"/>
                <a:cs typeface="Arial"/>
              </a:rPr>
              <a:t>Prepared by: Noel Jimenez, DVM, MSc. CEO/Owner</a:t>
            </a:r>
            <a:endParaRPr lang="en-US" b="1" dirty="0">
              <a:solidFill>
                <a:srgbClr val="183C2E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lang="en-US" b="1" dirty="0">
                <a:solidFill>
                  <a:srgbClr val="183C2E"/>
                </a:solidFill>
                <a:latin typeface="Arial"/>
                <a:ea typeface="Arial"/>
                <a:cs typeface="Arial"/>
              </a:rPr>
              <a:t>(904)-678-6141</a:t>
            </a: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lang="en-US" b="1" dirty="0">
                <a:solidFill>
                  <a:srgbClr val="183C2E"/>
                </a:solidFill>
                <a:latin typeface="Arial"/>
                <a:ea typeface="Arial"/>
                <a:cs typeface="Arial"/>
              </a:rPr>
              <a:t>americannewwavefoods@gmail.com</a:t>
            </a:r>
            <a:endParaRPr b="1" dirty="0">
              <a:solidFill>
                <a:srgbClr val="183C2E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endParaRPr sz="1950" b="1" dirty="0">
              <a:solidFill>
                <a:srgbClr val="183C2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0C991A-A5DC-478F-A522-5678B5FF40CA}"/>
              </a:ext>
            </a:extLst>
          </p:cNvPr>
          <p:cNvSpPr>
            <a:spLocks noGrp="1"/>
          </p:cNvSpPr>
          <p:nvPr/>
        </p:nvSpPr>
        <p:spPr>
          <a:xfrm>
            <a:off x="457200" y="4698161"/>
            <a:ext cx="5143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65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50" b="0" dirty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 Florida breeding, fermented-feed and contract-growing platform designed to win a supply gap locally—then expand downstream.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6DF3B6-952C-4133-9666-C46EAA0E58D9}"/>
              </a:ext>
            </a:extLst>
          </p:cNvPr>
          <p:cNvSpPr>
            <a:spLocks noGrp="1"/>
          </p:cNvSpPr>
          <p:nvPr/>
        </p:nvSpPr>
        <p:spPr>
          <a:xfrm>
            <a:off x="457200" y="5734050"/>
            <a:ext cx="5143500" cy="38100"/>
          </a:xfrm>
          <a:prstGeom prst="rect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D1ECC2-3602-4CF1-B9E1-0B79E200189D}"/>
              </a:ext>
            </a:extLst>
          </p:cNvPr>
          <p:cNvSpPr>
            <a:spLocks noGrp="1"/>
          </p:cNvSpPr>
          <p:nvPr/>
        </p:nvSpPr>
        <p:spPr>
          <a:xfrm>
            <a:off x="457200" y="590550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Phase I: live 80–100 lb feeder pigs + feed mill</a:t>
            </a:r>
          </a:p>
        </p:txBody>
      </p:sp>
      <p:pic>
        <p:nvPicPr>
          <p:cNvPr id="17" name="Picture 14"/>
          <p:cNvPicPr>
            <a:picLocks noChangeAspect="1"/>
          </p:cNvPicPr>
          <p:nvPr/>
        </p:nvPicPr>
        <p:blipFill>
          <a:blip r:embed="rId3"/>
          <a:srcRect l="336" r="336"/>
          <a:stretch>
            <a:fillRect/>
          </a:stretch>
        </p:blipFill>
        <p:spPr>
          <a:xfrm>
            <a:off x="6096000" y="400050"/>
            <a:ext cx="5638800" cy="5676900"/>
          </a:xfrm>
          <a:prstGeom prst="roundRect">
            <a:avLst>
              <a:gd name="adj" fmla="val 2027"/>
            </a:avLst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CDFA09-75BE-4CE9-A227-7806835B404F}"/>
              </a:ext>
            </a:extLst>
          </p:cNvPr>
          <p:cNvSpPr>
            <a:spLocks noGrp="1"/>
          </p:cNvSpPr>
          <p:nvPr/>
        </p:nvSpPr>
        <p:spPr>
          <a:xfrm>
            <a:off x="11220450" y="6419850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899655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yebrow-10">
            <a:extLst>
              <a:ext uri="{FF2B5EF4-FFF2-40B4-BE49-F238E27FC236}">
                <a16:creationId xmlns:a16="http://schemas.microsoft.com/office/drawing/2014/main" id="{CEF81AE3-0E26-4367-AE8A-458AF06F5E74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10">
            <a:extLst>
              <a:ext uri="{FF2B5EF4-FFF2-40B4-BE49-F238E27FC236}">
                <a16:creationId xmlns:a16="http://schemas.microsoft.com/office/drawing/2014/main" id="{C0172FFE-CBDF-4517-B7CA-23786BA88689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Three phases expand share, margin and reach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C342DD-A8A7-4B18-8823-59DC6AC003A4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E2E348-61A4-49F7-AEAA-8C610758312F}"/>
              </a:ext>
            </a:extLst>
          </p:cNvPr>
          <p:cNvSpPr>
            <a:spLocks noGrp="1"/>
          </p:cNvSpPr>
          <p:nvPr/>
        </p:nvSpPr>
        <p:spPr>
          <a:xfrm>
            <a:off x="933450" y="2971800"/>
            <a:ext cx="10134600" cy="2857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3D0898-932E-4DCB-AA55-ADBC0E8E330F}"/>
              </a:ext>
            </a:extLst>
          </p:cNvPr>
          <p:cNvSpPr>
            <a:spLocks noGrp="1"/>
          </p:cNvSpPr>
          <p:nvPr/>
        </p:nvSpPr>
        <p:spPr>
          <a:xfrm>
            <a:off x="2076450" y="2781300"/>
            <a:ext cx="400050" cy="4000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E52E1F-351A-46C8-BACE-4B904AFF4191}"/>
              </a:ext>
            </a:extLst>
          </p:cNvPr>
          <p:cNvSpPr>
            <a:spLocks noGrp="1"/>
          </p:cNvSpPr>
          <p:nvPr/>
        </p:nvSpPr>
        <p:spPr>
          <a:xfrm>
            <a:off x="723900" y="2152650"/>
            <a:ext cx="3105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2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PHASE 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C1732-C795-43A8-8EFD-9CAAE99AAA64}"/>
              </a:ext>
            </a:extLst>
          </p:cNvPr>
          <p:cNvSpPr>
            <a:spLocks noGrp="1"/>
          </p:cNvSpPr>
          <p:nvPr/>
        </p:nvSpPr>
        <p:spPr>
          <a:xfrm>
            <a:off x="723900" y="3429000"/>
            <a:ext cx="3105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Win liveweight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4336B1-D1F2-4EA7-A4F1-FEB20D4CCA7E}"/>
              </a:ext>
            </a:extLst>
          </p:cNvPr>
          <p:cNvSpPr>
            <a:spLocks noGrp="1"/>
          </p:cNvSpPr>
          <p:nvPr/>
        </p:nvSpPr>
        <p:spPr>
          <a:xfrm>
            <a:off x="800100" y="4038600"/>
            <a:ext cx="2952750" cy="1219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7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Scale 80–100 lb supply toward the identified Florida demand; establish breeding-stock HQ; commission the feed mill for internal production.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901570A-A789-4DDC-A614-47C5BC2CAE0C}"/>
              </a:ext>
            </a:extLst>
          </p:cNvPr>
          <p:cNvSpPr>
            <a:spLocks noGrp="1"/>
          </p:cNvSpPr>
          <p:nvPr/>
        </p:nvSpPr>
        <p:spPr>
          <a:xfrm>
            <a:off x="5686425" y="2781300"/>
            <a:ext cx="400050" cy="400050"/>
          </a:xfrm>
          <a:prstGeom prst="ellipse">
            <a:avLst/>
          </a:prstGeom>
          <a:solidFill>
            <a:srgbClr val="D5A84B"/>
          </a:solidFill>
          <a:ln w="0">
            <a:solidFill>
              <a:srgbClr val="D5A84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017C08-7CE3-4F21-ADE4-492225ABBB15}"/>
              </a:ext>
            </a:extLst>
          </p:cNvPr>
          <p:cNvSpPr>
            <a:spLocks noGrp="1"/>
          </p:cNvSpPr>
          <p:nvPr/>
        </p:nvSpPr>
        <p:spPr>
          <a:xfrm>
            <a:off x="4333875" y="2152650"/>
            <a:ext cx="3105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275" b="1">
                <a:solidFill>
                  <a:srgbClr val="D5A84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D5A84B"/>
                </a:solidFill>
                <a:latin typeface="Arial"/>
                <a:ea typeface="Arial"/>
                <a:cs typeface="Arial"/>
              </a:rPr>
              <a:t>PHASE II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6A74E-1551-4ED6-8E18-8D014460C131}"/>
              </a:ext>
            </a:extLst>
          </p:cNvPr>
          <p:cNvSpPr>
            <a:spLocks noGrp="1"/>
          </p:cNvSpPr>
          <p:nvPr/>
        </p:nvSpPr>
        <p:spPr>
          <a:xfrm>
            <a:off x="4333875" y="3429000"/>
            <a:ext cx="3105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4016"/>
          </a:bodyPr>
          <a:lstStyle/>
          <a:p>
            <a:pPr algn="ctr">
              <a:buNone/>
              <a:defRPr sz="21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Capture local pork margin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448DFF-AEB4-4310-A812-FDAE0B30F012}"/>
              </a:ext>
            </a:extLst>
          </p:cNvPr>
          <p:cNvSpPr>
            <a:spLocks noGrp="1"/>
          </p:cNvSpPr>
          <p:nvPr/>
        </p:nvSpPr>
        <p:spPr>
          <a:xfrm>
            <a:off x="4410075" y="4038600"/>
            <a:ext cx="2952750" cy="1219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7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Use an external USDA-inspected facility for wholesale, restaurants and chains; build a case for an owned inspected facility and rendering.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2383600-567E-4E98-8F74-E97776513DA3}"/>
              </a:ext>
            </a:extLst>
          </p:cNvPr>
          <p:cNvSpPr>
            <a:spLocks noGrp="1"/>
          </p:cNvSpPr>
          <p:nvPr/>
        </p:nvSpPr>
        <p:spPr>
          <a:xfrm>
            <a:off x="9296400" y="2781300"/>
            <a:ext cx="400050" cy="400050"/>
          </a:xfrm>
          <a:prstGeom prst="ellipse">
            <a:avLst/>
          </a:prstGeom>
          <a:solidFill>
            <a:srgbClr val="183C2E"/>
          </a:solidFill>
          <a:ln w="0">
            <a:solidFill>
              <a:srgbClr val="183C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D1B5E6-8170-4AFD-B311-A323B7798692}"/>
              </a:ext>
            </a:extLst>
          </p:cNvPr>
          <p:cNvSpPr>
            <a:spLocks noGrp="1"/>
          </p:cNvSpPr>
          <p:nvPr/>
        </p:nvSpPr>
        <p:spPr>
          <a:xfrm>
            <a:off x="7943850" y="2152650"/>
            <a:ext cx="3105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2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PHASE III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D2B5D2-CC58-4A29-9197-53E187D7AA99}"/>
              </a:ext>
            </a:extLst>
          </p:cNvPr>
          <p:cNvSpPr>
            <a:spLocks noGrp="1"/>
          </p:cNvSpPr>
          <p:nvPr/>
        </p:nvSpPr>
        <p:spPr>
          <a:xfrm>
            <a:off x="7943850" y="3429000"/>
            <a:ext cx="3105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0648"/>
          </a:bodyPr>
          <a:lstStyle/>
          <a:p>
            <a:pPr algn="ctr">
              <a:buNone/>
              <a:defRPr sz="21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Export the product—or the system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302222-1438-48C1-BECB-3C4864938395}"/>
              </a:ext>
            </a:extLst>
          </p:cNvPr>
          <p:cNvSpPr>
            <a:spLocks noGrp="1"/>
          </p:cNvSpPr>
          <p:nvPr/>
        </p:nvSpPr>
        <p:spPr>
          <a:xfrm>
            <a:off x="8020050" y="4038600"/>
            <a:ext cx="2952750" cy="1219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7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Qualify country and plant requirements for Caribbean and Latin American markets; evaluate exports, licensing and technology transfer.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1E3623F-1AE8-488B-AA3B-B2C57C0AEC9B}"/>
              </a:ext>
            </a:extLst>
          </p:cNvPr>
          <p:cNvSpPr>
            <a:spLocks noGrp="1"/>
          </p:cNvSpPr>
          <p:nvPr/>
        </p:nvSpPr>
        <p:spPr>
          <a:xfrm>
            <a:off x="457200" y="5600700"/>
            <a:ext cx="11125200" cy="571500"/>
          </a:xfrm>
          <a:prstGeom prst="roundRect">
            <a:avLst>
              <a:gd name="adj" fmla="val 13333"/>
            </a:avLst>
          </a:prstGeom>
          <a:solidFill>
            <a:srgbClr val="F0F3F1"/>
          </a:solidFill>
          <a:ln w="0">
            <a:solidFill>
              <a:srgbClr val="F0F3F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23A652-2948-4881-B068-172DC6144FF9}"/>
              </a:ext>
            </a:extLst>
          </p:cNvPr>
          <p:cNvSpPr>
            <a:spLocks noGrp="1"/>
          </p:cNvSpPr>
          <p:nvPr/>
        </p:nvSpPr>
        <p:spPr>
          <a:xfrm>
            <a:off x="704850" y="5762625"/>
            <a:ext cx="10629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275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Regulatory gate: commercial meat requires inspection; export eligibility and certification are country- and establishment-specific.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B0BDED-3B32-4C7D-9278-F73832622FCB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7F7C67-7052-4B7F-8C46-D8C49581C3BE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26969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yebrow-11">
            <a:extLst>
              <a:ext uri="{FF2B5EF4-FFF2-40B4-BE49-F238E27FC236}">
                <a16:creationId xmlns:a16="http://schemas.microsoft.com/office/drawing/2014/main" id="{D455A62C-B89C-4D0E-B7E0-892BE17831E4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11">
            <a:extLst>
              <a:ext uri="{FF2B5EF4-FFF2-40B4-BE49-F238E27FC236}">
                <a16:creationId xmlns:a16="http://schemas.microsoft.com/office/drawing/2014/main" id="{91005CAA-4E03-4C5E-93CD-C1DFC78EE9C4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Founder proposal: a starting point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C3D054-0FCE-4387-843A-FB2E8BBAB661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92C170-08F3-49B4-A252-9438550D1CB4}"/>
              </a:ext>
            </a:extLst>
          </p:cNvPr>
          <p:cNvSpPr>
            <a:spLocks noGrp="1"/>
          </p:cNvSpPr>
          <p:nvPr/>
        </p:nvSpPr>
        <p:spPr>
          <a:xfrm>
            <a:off x="457200" y="1581150"/>
            <a:ext cx="5143500" cy="4000500"/>
          </a:xfrm>
          <a:prstGeom prst="roundRect">
            <a:avLst>
              <a:gd name="adj" fmla="val 2857"/>
            </a:avLst>
          </a:prstGeom>
          <a:solidFill>
            <a:srgbClr val="183C2E"/>
          </a:solidFill>
          <a:ln w="0">
            <a:solidFill>
              <a:srgbClr val="183C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779F3F-9674-4C27-A70D-E5EDA615F33F}"/>
              </a:ext>
            </a:extLst>
          </p:cNvPr>
          <p:cNvSpPr>
            <a:spLocks noGrp="1"/>
          </p:cNvSpPr>
          <p:nvPr/>
        </p:nvSpPr>
        <p:spPr>
          <a:xfrm>
            <a:off x="781050" y="1885950"/>
            <a:ext cx="4495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Illustrative founder proposal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E3607-9606-4EA5-B017-D664DCB7DD97}"/>
              </a:ext>
            </a:extLst>
          </p:cNvPr>
          <p:cNvSpPr>
            <a:spLocks noGrp="1"/>
          </p:cNvSpPr>
          <p:nvPr/>
        </p:nvSpPr>
        <p:spPr>
          <a:xfrm>
            <a:off x="781050" y="2628900"/>
            <a:ext cx="2286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50 / 50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2F680E-4CBC-4B76-A319-933211E5A1C3}"/>
              </a:ext>
            </a:extLst>
          </p:cNvPr>
          <p:cNvSpPr>
            <a:spLocks noGrp="1"/>
          </p:cNvSpPr>
          <p:nvPr/>
        </p:nvSpPr>
        <p:spPr>
          <a:xfrm>
            <a:off x="781050" y="3333750"/>
            <a:ext cx="4191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participation in liveweight and local pig-market economics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456208-D381-41B2-9332-158C2DE76C0E}"/>
              </a:ext>
            </a:extLst>
          </p:cNvPr>
          <p:cNvSpPr>
            <a:spLocks noGrp="1"/>
          </p:cNvSpPr>
          <p:nvPr/>
        </p:nvSpPr>
        <p:spPr>
          <a:xfrm>
            <a:off x="781050" y="4229100"/>
            <a:ext cx="4171950" cy="19050"/>
          </a:xfrm>
          <a:prstGeom prst="rect">
            <a:avLst/>
          </a:prstGeom>
          <a:solidFill>
            <a:srgbClr val="4B997A"/>
          </a:solidFill>
          <a:ln w="0">
            <a:solidFill>
              <a:srgbClr val="4B997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420511-C2F9-42E3-9E8D-B1E220BB3289}"/>
              </a:ext>
            </a:extLst>
          </p:cNvPr>
          <p:cNvSpPr>
            <a:spLocks noGrp="1"/>
          </p:cNvSpPr>
          <p:nvPr/>
        </p:nvSpPr>
        <p:spPr>
          <a:xfrm>
            <a:off x="781050" y="4457700"/>
            <a:ext cx="1619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3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C3C12E-C5FF-4F6C-9F57-26EF40E0BC24}"/>
              </a:ext>
            </a:extLst>
          </p:cNvPr>
          <p:cNvSpPr>
            <a:spLocks noGrp="1"/>
          </p:cNvSpPr>
          <p:nvPr/>
        </p:nvSpPr>
        <p:spPr>
          <a:xfrm>
            <a:off x="2324100" y="4543425"/>
            <a:ext cx="26479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4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investor share of feed-mill net profit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9C979B-BE2F-437E-B25F-67127850CD88}"/>
              </a:ext>
            </a:extLst>
          </p:cNvPr>
          <p:cNvSpPr>
            <a:spLocks noGrp="1"/>
          </p:cNvSpPr>
          <p:nvPr/>
        </p:nvSpPr>
        <p:spPr>
          <a:xfrm>
            <a:off x="781050" y="5105400"/>
            <a:ext cx="419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125" b="0">
                <a:solidFill>
                  <a:srgbClr val="DDE7E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DE7E1"/>
                </a:solidFill>
                <a:latin typeface="Arial"/>
                <a:ea typeface="Arial"/>
                <a:cs typeface="Arial"/>
              </a:rPr>
              <a:t>Processing, export, external feed sales and technology-transfer economics to be negotiated separately.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5B1672-39B4-46E7-8DC6-2F30DFE6BAE7}"/>
              </a:ext>
            </a:extLst>
          </p:cNvPr>
          <p:cNvSpPr>
            <a:spLocks noGrp="1"/>
          </p:cNvSpPr>
          <p:nvPr/>
        </p:nvSpPr>
        <p:spPr>
          <a:xfrm>
            <a:off x="6172200" y="1657350"/>
            <a:ext cx="54102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What the term sheet must define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4AD228-6B76-4E35-9691-2C7F8215A5EB}"/>
              </a:ext>
            </a:extLst>
          </p:cNvPr>
          <p:cNvSpPr>
            <a:spLocks noGrp="1"/>
          </p:cNvSpPr>
          <p:nvPr/>
        </p:nvSpPr>
        <p:spPr>
          <a:xfrm>
            <a:off x="6172200" y="2266950"/>
            <a:ext cx="52578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12000"/>
              </a:lnSpc>
              <a:spcAft>
                <a:spcPts val="8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Capital + uses: scope, funding and working capital</a:t>
            </a:r>
          </a:p>
          <a:p>
            <a:pPr marL="22" indent="-12" algn="l">
              <a:lnSpc>
                <a:spcPct val="112000"/>
              </a:lnSpc>
              <a:spcAft>
                <a:spcPts val="8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Return waterfall: recoupment, distributions and reserves</a:t>
            </a:r>
          </a:p>
          <a:p>
            <a:pPr marL="22" indent="-12" algn="l">
              <a:lnSpc>
                <a:spcPct val="112000"/>
              </a:lnSpc>
              <a:spcAft>
                <a:spcPts val="8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Governance: authority, budgets, reporting and deadlock</a:t>
            </a:r>
          </a:p>
          <a:p>
            <a:pPr marL="22" indent="-12" algn="l">
              <a:lnSpc>
                <a:spcPct val="112000"/>
              </a:lnSpc>
              <a:spcAft>
                <a:spcPts val="8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IP protection: formula ownership/license and improvements</a:t>
            </a:r>
          </a:p>
          <a:p>
            <a:pPr marL="22" indent="-12" algn="l">
              <a:lnSpc>
                <a:spcPct val="112000"/>
              </a:lnSpc>
              <a:spcAft>
                <a:spcPts val="8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Transfer pricing: feed, piglets, transport and veterinary services</a:t>
            </a:r>
          </a:p>
          <a:p>
            <a:pPr marL="22" indent="-12" algn="l">
              <a:lnSpc>
                <a:spcPct val="112000"/>
              </a:lnSpc>
              <a:spcAft>
                <a:spcPts val="8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Future rights: wholesale, exports, feed, licensing and territory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848304E-3FF6-46AD-AADE-0205420A41F1}"/>
              </a:ext>
            </a:extLst>
          </p:cNvPr>
          <p:cNvSpPr>
            <a:spLocks noGrp="1"/>
          </p:cNvSpPr>
          <p:nvPr/>
        </p:nvSpPr>
        <p:spPr>
          <a:xfrm>
            <a:off x="6172200" y="5219700"/>
            <a:ext cx="5410200" cy="590550"/>
          </a:xfrm>
          <a:prstGeom prst="roundRect">
            <a:avLst>
              <a:gd name="adj" fmla="val 12903"/>
            </a:avLst>
          </a:prstGeom>
          <a:solidFill>
            <a:srgbClr val="F6EFD9"/>
          </a:solidFill>
          <a:ln w="0">
            <a:solidFill>
              <a:srgbClr val="F6EF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35D9AD-57E1-429A-8352-7668DAF5E30F}"/>
              </a:ext>
            </a:extLst>
          </p:cNvPr>
          <p:cNvSpPr>
            <a:spLocks noGrp="1"/>
          </p:cNvSpPr>
          <p:nvPr/>
        </p:nvSpPr>
        <p:spPr>
          <a:xfrm>
            <a:off x="6419850" y="5391150"/>
            <a:ext cx="4914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447"/>
          </a:bodyPr>
          <a:lstStyle/>
          <a:p>
            <a:pPr algn="ctr">
              <a:buNone/>
              <a:defRPr sz="150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Structure should follow the capital plan—not precede it.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03F7FF-C8A2-4DFA-855E-D8CC49DCD611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72CC2D-61A4-40EE-8921-AA561CFD5437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39717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A50F7F2-A25C-4503-87C5-EC29C2BE2847}"/>
              </a:ext>
            </a:extLst>
          </p:cNvPr>
          <p:cNvSpPr>
            <a:spLocks noGrp="1"/>
          </p:cNvSpPr>
          <p:nvPr/>
        </p:nvSpPr>
        <p:spPr>
          <a:xfrm>
            <a:off x="457200" y="3238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7DC829-082C-424E-BB84-4956119B18FD}"/>
              </a:ext>
            </a:extLst>
          </p:cNvPr>
          <p:cNvSpPr>
            <a:spLocks noGrp="1"/>
          </p:cNvSpPr>
          <p:nvPr/>
        </p:nvSpPr>
        <p:spPr>
          <a:xfrm>
            <a:off x="457200" y="895350"/>
            <a:ext cx="742950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5000"/>
              </a:lnSpc>
              <a:buNone/>
              <a:defRPr sz="412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Back a 90-day proof package</a:t>
            </a:r>
          </a:p>
          <a:p>
            <a:pPr algn="l">
              <a:lnSpc>
                <a:spcPct val="95000"/>
              </a:lnSpc>
              <a:buNone/>
              <a:defRPr sz="412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before Phase I deployment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24FD15-BD3E-4E52-AC1E-FDF0EE060866}"/>
              </a:ext>
            </a:extLst>
          </p:cNvPr>
          <p:cNvSpPr>
            <a:spLocks noGrp="1"/>
          </p:cNvSpPr>
          <p:nvPr/>
        </p:nvSpPr>
        <p:spPr>
          <a:xfrm>
            <a:off x="457200" y="2305050"/>
            <a:ext cx="70675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Convert founder intelligence into an investable data room and a milestone-based capital plan.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25AB7A5-A492-476B-856A-1F2496B9DB8C}"/>
              </a:ext>
            </a:extLst>
          </p:cNvPr>
          <p:cNvSpPr>
            <a:spLocks noGrp="1"/>
          </p:cNvSpPr>
          <p:nvPr/>
        </p:nvSpPr>
        <p:spPr>
          <a:xfrm>
            <a:off x="457200" y="33528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1A33ED-7281-45A0-B834-2B42948626D4}"/>
              </a:ext>
            </a:extLst>
          </p:cNvPr>
          <p:cNvSpPr>
            <a:spLocks noGrp="1"/>
          </p:cNvSpPr>
          <p:nvPr/>
        </p:nvSpPr>
        <p:spPr>
          <a:xfrm>
            <a:off x="457200" y="346710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37EAF-97FC-480F-97E2-4370454A9A86}"/>
              </a:ext>
            </a:extLst>
          </p:cNvPr>
          <p:cNvSpPr>
            <a:spLocks noGrp="1"/>
          </p:cNvSpPr>
          <p:nvPr/>
        </p:nvSpPr>
        <p:spPr>
          <a:xfrm>
            <a:off x="1104900" y="3333750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Demand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FE3A64-8BEA-4509-999E-DD400DB2F1C8}"/>
              </a:ext>
            </a:extLst>
          </p:cNvPr>
          <p:cNvSpPr>
            <a:spLocks noGrp="1"/>
          </p:cNvSpPr>
          <p:nvPr/>
        </p:nvSpPr>
        <p:spPr>
          <a:xfrm>
            <a:off x="2857500" y="3333750"/>
            <a:ext cx="4762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113"/>
          </a:bodyPr>
          <a:lstStyle/>
          <a:p>
            <a:pPr algn="l">
              <a:buNone/>
              <a:defRPr sz="1538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38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Buyer interviews, delivered-price evidence and LOIs covering a meaningful share of the 39,000-head estimate.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4FFFE4-DC88-4975-8717-D1AECA13CCF6}"/>
              </a:ext>
            </a:extLst>
          </p:cNvPr>
          <p:cNvSpPr>
            <a:spLocks noGrp="1"/>
          </p:cNvSpPr>
          <p:nvPr/>
        </p:nvSpPr>
        <p:spPr>
          <a:xfrm>
            <a:off x="457200" y="41910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BF7A62-86FF-4C30-872E-18BDBBBDD586}"/>
              </a:ext>
            </a:extLst>
          </p:cNvPr>
          <p:cNvSpPr>
            <a:spLocks noGrp="1"/>
          </p:cNvSpPr>
          <p:nvPr/>
        </p:nvSpPr>
        <p:spPr>
          <a:xfrm>
            <a:off x="457200" y="430530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8880DC-078C-43F2-A51F-05D0F45ADA7F}"/>
              </a:ext>
            </a:extLst>
          </p:cNvPr>
          <p:cNvSpPr>
            <a:spLocks noGrp="1"/>
          </p:cNvSpPr>
          <p:nvPr/>
        </p:nvSpPr>
        <p:spPr>
          <a:xfrm>
            <a:off x="1104900" y="4171950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Production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92A193-8127-488D-BC5B-2678BF18929C}"/>
              </a:ext>
            </a:extLst>
          </p:cNvPr>
          <p:cNvSpPr>
            <a:spLocks noGrp="1"/>
          </p:cNvSpPr>
          <p:nvPr/>
        </p:nvSpPr>
        <p:spPr>
          <a:xfrm>
            <a:off x="2857500" y="4171950"/>
            <a:ext cx="4762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538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38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Breeding/output plan, biosecurity review, capacity map and contractor operating agreement.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822F59C-63B1-4E34-B67C-0EB06150D6FF}"/>
              </a:ext>
            </a:extLst>
          </p:cNvPr>
          <p:cNvSpPr>
            <a:spLocks noGrp="1"/>
          </p:cNvSpPr>
          <p:nvPr/>
        </p:nvSpPr>
        <p:spPr>
          <a:xfrm>
            <a:off x="457200" y="50292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88ABF-3D76-45E8-A23F-687678B45582}"/>
              </a:ext>
            </a:extLst>
          </p:cNvPr>
          <p:cNvSpPr>
            <a:spLocks noGrp="1"/>
          </p:cNvSpPr>
          <p:nvPr/>
        </p:nvSpPr>
        <p:spPr>
          <a:xfrm>
            <a:off x="457200" y="514350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CABDC1-691A-4915-88D4-FC94B99597D9}"/>
              </a:ext>
            </a:extLst>
          </p:cNvPr>
          <p:cNvSpPr>
            <a:spLocks noGrp="1"/>
          </p:cNvSpPr>
          <p:nvPr/>
        </p:nvSpPr>
        <p:spPr>
          <a:xfrm>
            <a:off x="1104900" y="5010150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Economics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6EC3E8-BA89-4AB1-B843-C02A01B7B53C}"/>
              </a:ext>
            </a:extLst>
          </p:cNvPr>
          <p:cNvSpPr>
            <a:spLocks noGrp="1"/>
          </p:cNvSpPr>
          <p:nvPr/>
        </p:nvSpPr>
        <p:spPr>
          <a:xfrm>
            <a:off x="2857500" y="5010150"/>
            <a:ext cx="4762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538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38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Controlled feed trial, bill of materials, mill quotes, unit economics, working capital and downside cases.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98E0744-C631-4666-91EE-59C2D0201490}"/>
              </a:ext>
            </a:extLst>
          </p:cNvPr>
          <p:cNvSpPr>
            <a:spLocks noGrp="1"/>
          </p:cNvSpPr>
          <p:nvPr/>
        </p:nvSpPr>
        <p:spPr>
          <a:xfrm>
            <a:off x="8096250" y="666750"/>
            <a:ext cx="3486150" cy="5105400"/>
          </a:xfrm>
          <a:prstGeom prst="roundRect">
            <a:avLst>
              <a:gd name="adj" fmla="val 3279"/>
            </a:avLst>
          </a:prstGeom>
          <a:solidFill>
            <a:srgbClr val="183C2E"/>
          </a:solidFill>
          <a:ln w="0">
            <a:solidFill>
              <a:srgbClr val="183C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69E1FE-43DF-49C9-B7BD-DF32A7DFC101}"/>
              </a:ext>
            </a:extLst>
          </p:cNvPr>
          <p:cNvSpPr>
            <a:spLocks noGrp="1"/>
          </p:cNvSpPr>
          <p:nvPr/>
        </p:nvSpPr>
        <p:spPr>
          <a:xfrm>
            <a:off x="8439150" y="1047750"/>
            <a:ext cx="2800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Decision requested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4C55F8-E437-44EB-89E6-B44C8799CA01}"/>
              </a:ext>
            </a:extLst>
          </p:cNvPr>
          <p:cNvSpPr>
            <a:spLocks noGrp="1"/>
          </p:cNvSpPr>
          <p:nvPr/>
        </p:nvSpPr>
        <p:spPr>
          <a:xfrm>
            <a:off x="8572500" y="1676400"/>
            <a:ext cx="2533650" cy="19050"/>
          </a:xfrm>
          <a:prstGeom prst="rect">
            <a:avLst/>
          </a:prstGeom>
          <a:solidFill>
            <a:srgbClr val="4B997A"/>
          </a:solidFill>
          <a:ln w="0">
            <a:solidFill>
              <a:srgbClr val="4B997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3767BA-A3E6-46B7-AB37-4E62E59FB999}"/>
              </a:ext>
            </a:extLst>
          </p:cNvPr>
          <p:cNvSpPr>
            <a:spLocks noGrp="1"/>
          </p:cNvSpPr>
          <p:nvPr/>
        </p:nvSpPr>
        <p:spPr>
          <a:xfrm>
            <a:off x="8439150" y="20002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D5A84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D5A84B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098FEC-053E-47DC-B2F3-05D3D08B676A}"/>
              </a:ext>
            </a:extLst>
          </p:cNvPr>
          <p:cNvSpPr>
            <a:spLocks noGrp="1"/>
          </p:cNvSpPr>
          <p:nvPr/>
        </p:nvSpPr>
        <p:spPr>
          <a:xfrm>
            <a:off x="9086850" y="2038350"/>
            <a:ext cx="20193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Align on Phase I scope and diligence access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3056B-27F6-460E-8F17-19E2E36F8775}"/>
              </a:ext>
            </a:extLst>
          </p:cNvPr>
          <p:cNvSpPr>
            <a:spLocks noGrp="1"/>
          </p:cNvSpPr>
          <p:nvPr/>
        </p:nvSpPr>
        <p:spPr>
          <a:xfrm>
            <a:off x="8439150" y="300990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D5A84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D5A84B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A9CD00-1E82-4A13-BD83-8D0DE227EECF}"/>
              </a:ext>
            </a:extLst>
          </p:cNvPr>
          <p:cNvSpPr>
            <a:spLocks noGrp="1"/>
          </p:cNvSpPr>
          <p:nvPr/>
        </p:nvSpPr>
        <p:spPr>
          <a:xfrm>
            <a:off x="9086850" y="3048000"/>
            <a:ext cx="2019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Approve engineering, feed-mill and working-capital quotes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785E32-FCC4-4785-BE39-BD1CF7EA0FC0}"/>
              </a:ext>
            </a:extLst>
          </p:cNvPr>
          <p:cNvSpPr>
            <a:spLocks noGrp="1"/>
          </p:cNvSpPr>
          <p:nvPr/>
        </p:nvSpPr>
        <p:spPr>
          <a:xfrm>
            <a:off x="8439150" y="4171950"/>
            <a:ext cx="552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D5A84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D5A84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C0662E-A14E-47F0-B019-192EFB34FCFB}"/>
              </a:ext>
            </a:extLst>
          </p:cNvPr>
          <p:cNvSpPr>
            <a:spLocks noGrp="1"/>
          </p:cNvSpPr>
          <p:nvPr/>
        </p:nvSpPr>
        <p:spPr>
          <a:xfrm>
            <a:off x="9086850" y="4210050"/>
            <a:ext cx="2019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677"/>
          </a:bodyPr>
          <a:lstStyle/>
          <a:p>
            <a:pPr algn="l">
              <a:buNone/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Draft a milestone-based term sheet once evidence is complete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1886011-9C35-49C9-AB3A-C20E16622041}"/>
              </a:ext>
            </a:extLst>
          </p:cNvPr>
          <p:cNvSpPr>
            <a:spLocks noGrp="1"/>
          </p:cNvSpPr>
          <p:nvPr/>
        </p:nvSpPr>
        <p:spPr>
          <a:xfrm>
            <a:off x="8439150" y="5219700"/>
            <a:ext cx="2800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200" b="0">
                <a:solidFill>
                  <a:srgbClr val="DDE7E1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DE7E1"/>
                </a:solidFill>
                <a:latin typeface="Arial"/>
                <a:ea typeface="Arial"/>
                <a:cs typeface="Arial"/>
              </a:rPr>
              <a:t>Capital amount: set from verified Phase I scope and vendor quotes.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D1931E1-DA19-4412-B8E6-D80922151B9E}"/>
              </a:ext>
            </a:extLst>
          </p:cNvPr>
          <p:cNvSpPr>
            <a:spLocks noGrp="1"/>
          </p:cNvSpPr>
          <p:nvPr/>
        </p:nvSpPr>
        <p:spPr>
          <a:xfrm>
            <a:off x="457200" y="6419850"/>
            <a:ext cx="6667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633D424-B772-46F2-8536-BCD0357439E7}"/>
              </a:ext>
            </a:extLst>
          </p:cNvPr>
          <p:cNvSpPr>
            <a:spLocks noGrp="1"/>
          </p:cNvSpPr>
          <p:nvPr/>
        </p:nvSpPr>
        <p:spPr>
          <a:xfrm>
            <a:off x="11068050" y="6419850"/>
            <a:ext cx="514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6792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yebrow-2">
            <a:extLst>
              <a:ext uri="{FF2B5EF4-FFF2-40B4-BE49-F238E27FC236}">
                <a16:creationId xmlns:a16="http://schemas.microsoft.com/office/drawing/2014/main" id="{37253F9C-8CA6-4F73-92CD-C3028C72D0B7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00F228E-BFA3-44E0-A808-861E0270BAFB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A local supply gap meets an operating platform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F98BE3-2CCD-42EE-84CB-934BCBE2CC0D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2BF7D4-9C62-43C9-8BDD-0B62BECAFB6F}"/>
              </a:ext>
            </a:extLst>
          </p:cNvPr>
          <p:cNvSpPr>
            <a:spLocks noGrp="1"/>
          </p:cNvSpPr>
          <p:nvPr/>
        </p:nvSpPr>
        <p:spPr>
          <a:xfrm>
            <a:off x="457200" y="1466850"/>
            <a:ext cx="111252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The opportunity is not to invent demand. It is to replace imported supply with a Florida-controlled product, then compound the advantage through feed, genetics and contracted capacity.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0596A5-45AE-4EE2-8916-B62B77991620}"/>
              </a:ext>
            </a:extLst>
          </p:cNvPr>
          <p:cNvSpPr>
            <a:spLocks noGrp="1"/>
          </p:cNvSpPr>
          <p:nvPr/>
        </p:nvSpPr>
        <p:spPr>
          <a:xfrm>
            <a:off x="457200" y="2628900"/>
            <a:ext cx="3352800" cy="2419350"/>
          </a:xfrm>
          <a:prstGeom prst="roundRect">
            <a:avLst>
              <a:gd name="adj" fmla="val 4724"/>
            </a:avLst>
          </a:prstGeom>
          <a:solidFill>
            <a:srgbClr val="F0F3F1"/>
          </a:solidFill>
          <a:ln w="0">
            <a:solidFill>
              <a:srgbClr val="F0F3F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C3165-EE13-4614-BE65-14C4FEE7FBB8}"/>
              </a:ext>
            </a:extLst>
          </p:cNvPr>
          <p:cNvSpPr>
            <a:spLocks noGrp="1"/>
          </p:cNvSpPr>
          <p:nvPr/>
        </p:nvSpPr>
        <p:spPr>
          <a:xfrm>
            <a:off x="685800" y="2876550"/>
            <a:ext cx="2895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90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39,000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8DDB50-FE50-4E06-8778-A3C632B4AA71}"/>
              </a:ext>
            </a:extLst>
          </p:cNvPr>
          <p:cNvSpPr>
            <a:spLocks noGrp="1"/>
          </p:cNvSpPr>
          <p:nvPr/>
        </p:nvSpPr>
        <p:spPr>
          <a:xfrm>
            <a:off x="685800" y="3600450"/>
            <a:ext cx="28956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80–100 lb pigs/year</a:t>
            </a:r>
          </a:p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management-estimated Florida niche demand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987AE60-C01D-4AA8-9A40-4EE1E1833906}"/>
              </a:ext>
            </a:extLst>
          </p:cNvPr>
          <p:cNvSpPr>
            <a:spLocks noGrp="1"/>
          </p:cNvSpPr>
          <p:nvPr/>
        </p:nvSpPr>
        <p:spPr>
          <a:xfrm>
            <a:off x="4419600" y="2628900"/>
            <a:ext cx="3352800" cy="2419350"/>
          </a:xfrm>
          <a:prstGeom prst="roundRect">
            <a:avLst>
              <a:gd name="adj" fmla="val 4724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6A3238-B32E-4DC9-96AF-051F410BCBC5}"/>
              </a:ext>
            </a:extLst>
          </p:cNvPr>
          <p:cNvSpPr>
            <a:spLocks noGrp="1"/>
          </p:cNvSpPr>
          <p:nvPr/>
        </p:nvSpPr>
        <p:spPr>
          <a:xfrm>
            <a:off x="4648200" y="2876550"/>
            <a:ext cx="2895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90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~1,600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B04607-9AC6-47BE-AC3E-E9287AA38852}"/>
              </a:ext>
            </a:extLst>
          </p:cNvPr>
          <p:cNvSpPr>
            <a:spLocks noGrp="1"/>
          </p:cNvSpPr>
          <p:nvPr/>
        </p:nvSpPr>
        <p:spPr>
          <a:xfrm>
            <a:off x="4648200" y="3600450"/>
            <a:ext cx="28956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pigs/year</a:t>
            </a:r>
          </a:p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estimated current farm capacity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940C5D-7FFF-46F8-B1CA-32E023122E56}"/>
              </a:ext>
            </a:extLst>
          </p:cNvPr>
          <p:cNvSpPr>
            <a:spLocks noGrp="1"/>
          </p:cNvSpPr>
          <p:nvPr/>
        </p:nvSpPr>
        <p:spPr>
          <a:xfrm>
            <a:off x="8382000" y="2628900"/>
            <a:ext cx="3200400" cy="2419350"/>
          </a:xfrm>
          <a:prstGeom prst="roundRect">
            <a:avLst>
              <a:gd name="adj" fmla="val 4724"/>
            </a:avLst>
          </a:prstGeom>
          <a:solidFill>
            <a:srgbClr val="F6EFD9"/>
          </a:solidFill>
          <a:ln w="0">
            <a:solidFill>
              <a:srgbClr val="F6EF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AC2FF4-D73D-4D7D-9AD6-B6211EFAD36A}"/>
              </a:ext>
            </a:extLst>
          </p:cNvPr>
          <p:cNvSpPr>
            <a:spLocks noGrp="1"/>
          </p:cNvSpPr>
          <p:nvPr/>
        </p:nvSpPr>
        <p:spPr>
          <a:xfrm>
            <a:off x="8610600" y="2876550"/>
            <a:ext cx="2743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90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11%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20CF13-202B-4489-85F4-9194737225C4}"/>
              </a:ext>
            </a:extLst>
          </p:cNvPr>
          <p:cNvSpPr>
            <a:spLocks noGrp="1"/>
          </p:cNvSpPr>
          <p:nvPr/>
        </p:nvSpPr>
        <p:spPr>
          <a:xfrm>
            <a:off x="8610600" y="3600450"/>
            <a:ext cx="27432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target reduction in feed expense</a:t>
            </a:r>
          </a:p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from an in-house fermented-feed mill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E0DA34-92C0-4657-96E9-6F6E5196C371}"/>
              </a:ext>
            </a:extLst>
          </p:cNvPr>
          <p:cNvSpPr>
            <a:spLocks noGrp="1"/>
          </p:cNvSpPr>
          <p:nvPr/>
        </p:nvSpPr>
        <p:spPr>
          <a:xfrm>
            <a:off x="457200" y="5314950"/>
            <a:ext cx="11125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2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Management estimates; validate demand with buyer LOIs and economics with a controlled production trial.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02BD1E-DCD9-44AD-AE4C-0B20E8642DEC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07F1BF-040D-45F3-9305-FFD4A350AD9B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0171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yebrow-3">
            <a:extLst>
              <a:ext uri="{FF2B5EF4-FFF2-40B4-BE49-F238E27FC236}">
                <a16:creationId xmlns:a16="http://schemas.microsoft.com/office/drawing/2014/main" id="{6069D247-D037-4433-A9B2-BCA9EBA8508F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3">
            <a:extLst>
              <a:ext uri="{FF2B5EF4-FFF2-40B4-BE49-F238E27FC236}">
                <a16:creationId xmlns:a16="http://schemas.microsoft.com/office/drawing/2014/main" id="{3043EDE3-2062-4725-8A49-242FD04DAA7D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Today’s farm covers ~4% of the identified niche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BB80B2-F7FD-4542-994D-072BEC23B6D5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graphicFrame>
        <p:nvGraphicFramePr>
          <p:cNvPr id="18" name="Chart"/>
          <p:cNvGraphicFramePr/>
          <p:nvPr/>
        </p:nvGraphicFramePr>
        <p:xfrm>
          <a:off x="476250" y="1562100"/>
          <a:ext cx="581025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B2D915-42A4-4E61-9C21-50D36300A724}"/>
              </a:ext>
            </a:extLst>
          </p:cNvPr>
          <p:cNvSpPr>
            <a:spLocks noGrp="1"/>
          </p:cNvSpPr>
          <p:nvPr/>
        </p:nvSpPr>
        <p:spPr>
          <a:xfrm>
            <a:off x="6705600" y="1562100"/>
            <a:ext cx="4876800" cy="1219200"/>
          </a:xfrm>
          <a:prstGeom prst="roundRect">
            <a:avLst>
              <a:gd name="adj" fmla="val 9375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09F6D4-57CF-4B2C-9FB4-90314049F34C}"/>
              </a:ext>
            </a:extLst>
          </p:cNvPr>
          <p:cNvSpPr>
            <a:spLocks noGrp="1"/>
          </p:cNvSpPr>
          <p:nvPr/>
        </p:nvSpPr>
        <p:spPr>
          <a:xfrm>
            <a:off x="7010400" y="1790700"/>
            <a:ext cx="171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238"/>
          </a:bodyPr>
          <a:lstStyle/>
          <a:p>
            <a:pPr algn="l">
              <a:buNone/>
              <a:defRPr sz="315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37,400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1F229B-0371-4858-8E29-FBF6137F0DA7}"/>
              </a:ext>
            </a:extLst>
          </p:cNvPr>
          <p:cNvSpPr>
            <a:spLocks noGrp="1"/>
          </p:cNvSpPr>
          <p:nvPr/>
        </p:nvSpPr>
        <p:spPr>
          <a:xfrm>
            <a:off x="8763000" y="1838325"/>
            <a:ext cx="24384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319"/>
          </a:bodyPr>
          <a:lstStyle/>
          <a:p>
            <a:pPr algn="l">
              <a:buNone/>
              <a:defRPr sz="1350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head/year implied expansion gap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073B74-4AFB-4064-8DC7-E3929AEBACAF}"/>
              </a:ext>
            </a:extLst>
          </p:cNvPr>
          <p:cNvSpPr>
            <a:spLocks noGrp="1"/>
          </p:cNvSpPr>
          <p:nvPr/>
        </p:nvSpPr>
        <p:spPr>
          <a:xfrm>
            <a:off x="6705600" y="3162300"/>
            <a:ext cx="4876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What management sees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2ECBC5-40C5-4BE3-A1E5-CA4335C22B65}"/>
              </a:ext>
            </a:extLst>
          </p:cNvPr>
          <p:cNvSpPr>
            <a:spLocks noGrp="1"/>
          </p:cNvSpPr>
          <p:nvPr/>
        </p:nvSpPr>
        <p:spPr>
          <a:xfrm>
            <a:off x="6705600" y="3638550"/>
            <a:ext cx="4762500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6331"/>
          </a:bodyPr>
          <a:lstStyle/>
          <a:p>
            <a:pPr marL="22" indent="-12" algn="l">
              <a:lnSpc>
                <a:spcPct val="112000"/>
              </a:lnSpc>
              <a:spcAft>
                <a:spcPts val="7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No scaled Florida supplier offering the specified weight and quality profile.</a:t>
            </a:r>
          </a:p>
          <a:p>
            <a:pPr marL="22" indent="-12" algn="l">
              <a:lnSpc>
                <a:spcPct val="112000"/>
              </a:lnSpc>
              <a:spcAft>
                <a:spcPts val="7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Independent middlemen source pigs outside Florida and resell locally.</a:t>
            </a:r>
          </a:p>
          <a:p>
            <a:pPr marL="22" indent="-12" algn="l">
              <a:lnSpc>
                <a:spcPct val="112000"/>
              </a:lnSpc>
              <a:spcAft>
                <a:spcPts val="7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Five prospective turnkey-farm buyers create an early contract-grower pipeline; none are counted as signed demand.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38D18C-05AA-45BC-B43B-5403066FFD3F}"/>
              </a:ext>
            </a:extLst>
          </p:cNvPr>
          <p:cNvSpPr>
            <a:spLocks noGrp="1"/>
          </p:cNvSpPr>
          <p:nvPr/>
        </p:nvSpPr>
        <p:spPr>
          <a:xfrm>
            <a:off x="6705600" y="5372100"/>
            <a:ext cx="4762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5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Context: USDA recorded 32,196 hogs and pigs sold by Florida farms in 2022 across all classes; not directly comparable to this management-defined niche.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A6630-A74F-4BC0-964D-134A2BE1ACCE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F28D24-8647-4CAB-902E-E81AA166F8EA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0193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yebrow-4">
            <a:extLst>
              <a:ext uri="{FF2B5EF4-FFF2-40B4-BE49-F238E27FC236}">
                <a16:creationId xmlns:a16="http://schemas.microsoft.com/office/drawing/2014/main" id="{D7B12659-F842-4099-ADE0-C55ABE91E253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4">
            <a:extLst>
              <a:ext uri="{FF2B5EF4-FFF2-40B4-BE49-F238E27FC236}">
                <a16:creationId xmlns:a16="http://schemas.microsoft.com/office/drawing/2014/main" id="{7741E702-585D-41FE-8BDB-33868A38E294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Local production removes cost from the chain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83BF2B-2944-457A-883F-0AAA7D762F4D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7206F2-6A0E-4680-BBFD-0A3262A25D09}"/>
              </a:ext>
            </a:extLst>
          </p:cNvPr>
          <p:cNvSpPr>
            <a:spLocks noGrp="1"/>
          </p:cNvSpPr>
          <p:nvPr/>
        </p:nvSpPr>
        <p:spPr>
          <a:xfrm>
            <a:off x="457200" y="1619250"/>
            <a:ext cx="4572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00" b="1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C655F"/>
                </a:solidFill>
                <a:latin typeface="Arial"/>
                <a:ea typeface="Arial"/>
                <a:cs typeface="Arial"/>
              </a:rPr>
              <a:t>Current delivered route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73F8BD-9E53-46C5-92F1-0798ED9AD5E5}"/>
              </a:ext>
            </a:extLst>
          </p:cNvPr>
          <p:cNvSpPr>
            <a:spLocks noGrp="1"/>
          </p:cNvSpPr>
          <p:nvPr/>
        </p:nvSpPr>
        <p:spPr>
          <a:xfrm>
            <a:off x="685800" y="2514600"/>
            <a:ext cx="4610100" cy="2857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FB128B6-294C-4BD0-B99A-D2E68F5017C6}"/>
              </a:ext>
            </a:extLst>
          </p:cNvPr>
          <p:cNvSpPr>
            <a:spLocks noGrp="1"/>
          </p:cNvSpPr>
          <p:nvPr/>
        </p:nvSpPr>
        <p:spPr>
          <a:xfrm>
            <a:off x="971550" y="2371725"/>
            <a:ext cx="285750" cy="285750"/>
          </a:xfrm>
          <a:prstGeom prst="ellipse">
            <a:avLst/>
          </a:prstGeom>
          <a:solidFill>
            <a:srgbClr val="FFFFFF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D06776-6097-4775-856E-ABA39FEADEB1}"/>
              </a:ext>
            </a:extLst>
          </p:cNvPr>
          <p:cNvSpPr>
            <a:spLocks noGrp="1"/>
          </p:cNvSpPr>
          <p:nvPr/>
        </p:nvSpPr>
        <p:spPr>
          <a:xfrm>
            <a:off x="457200" y="2857500"/>
            <a:ext cx="1314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Out-of-state</a:t>
            </a:r>
          </a:p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producer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255B4B-F5ED-4244-8F89-6E9EAE3778D8}"/>
              </a:ext>
            </a:extLst>
          </p:cNvPr>
          <p:cNvSpPr>
            <a:spLocks noGrp="1"/>
          </p:cNvSpPr>
          <p:nvPr/>
        </p:nvSpPr>
        <p:spPr>
          <a:xfrm>
            <a:off x="2571750" y="2371725"/>
            <a:ext cx="285750" cy="285750"/>
          </a:xfrm>
          <a:prstGeom prst="ellipse">
            <a:avLst/>
          </a:prstGeom>
          <a:solidFill>
            <a:srgbClr val="FFFFFF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AF8516-AA19-41AF-8B34-9DF5D7359658}"/>
              </a:ext>
            </a:extLst>
          </p:cNvPr>
          <p:cNvSpPr>
            <a:spLocks noGrp="1"/>
          </p:cNvSpPr>
          <p:nvPr/>
        </p:nvSpPr>
        <p:spPr>
          <a:xfrm>
            <a:off x="2057400" y="2857500"/>
            <a:ext cx="1314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Interstate</a:t>
            </a:r>
          </a:p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movement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43F193-9648-4618-A8CD-762ADBEC984C}"/>
              </a:ext>
            </a:extLst>
          </p:cNvPr>
          <p:cNvSpPr>
            <a:spLocks noGrp="1"/>
          </p:cNvSpPr>
          <p:nvPr/>
        </p:nvSpPr>
        <p:spPr>
          <a:xfrm>
            <a:off x="4171950" y="2371725"/>
            <a:ext cx="285750" cy="285750"/>
          </a:xfrm>
          <a:prstGeom prst="ellipse">
            <a:avLst/>
          </a:prstGeom>
          <a:solidFill>
            <a:srgbClr val="FFFFFF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D621AB-CA75-45F9-BBD0-DD09FA24FEB7}"/>
              </a:ext>
            </a:extLst>
          </p:cNvPr>
          <p:cNvSpPr>
            <a:spLocks noGrp="1"/>
          </p:cNvSpPr>
          <p:nvPr/>
        </p:nvSpPr>
        <p:spPr>
          <a:xfrm>
            <a:off x="3657600" y="2857500"/>
            <a:ext cx="1314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Middleman</a:t>
            </a:r>
          </a:p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inventory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12AB68-F493-439A-B494-A37F8C1FE7F1}"/>
              </a:ext>
            </a:extLst>
          </p:cNvPr>
          <p:cNvSpPr>
            <a:spLocks noGrp="1"/>
          </p:cNvSpPr>
          <p:nvPr/>
        </p:nvSpPr>
        <p:spPr>
          <a:xfrm>
            <a:off x="5772150" y="2371725"/>
            <a:ext cx="285750" cy="285750"/>
          </a:xfrm>
          <a:prstGeom prst="ellipse">
            <a:avLst/>
          </a:prstGeom>
          <a:solidFill>
            <a:srgbClr val="FFFFFF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08D9A1-E0E4-4B51-BEC5-C880ECD955ED}"/>
              </a:ext>
            </a:extLst>
          </p:cNvPr>
          <p:cNvSpPr>
            <a:spLocks noGrp="1"/>
          </p:cNvSpPr>
          <p:nvPr/>
        </p:nvSpPr>
        <p:spPr>
          <a:xfrm>
            <a:off x="5257800" y="2857500"/>
            <a:ext cx="1314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Florida</a:t>
            </a:r>
          </a:p>
          <a:p>
            <a:pPr algn="ctr">
              <a:buNone/>
              <a:defRPr sz="135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buyer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0A4DB4-6DF2-4872-95EC-EA89C667E03E}"/>
              </a:ext>
            </a:extLst>
          </p:cNvPr>
          <p:cNvSpPr>
            <a:spLocks noGrp="1"/>
          </p:cNvSpPr>
          <p:nvPr/>
        </p:nvSpPr>
        <p:spPr>
          <a:xfrm>
            <a:off x="457200" y="3638550"/>
            <a:ext cx="609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35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More miles • more handling • added resale margin • import documentation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6D1F3BA-D9AE-41A6-91EB-EDC3A8915C29}"/>
              </a:ext>
            </a:extLst>
          </p:cNvPr>
          <p:cNvSpPr>
            <a:spLocks noGrp="1"/>
          </p:cNvSpPr>
          <p:nvPr/>
        </p:nvSpPr>
        <p:spPr>
          <a:xfrm>
            <a:off x="6858000" y="1562100"/>
            <a:ext cx="4724400" cy="3829050"/>
          </a:xfrm>
          <a:prstGeom prst="roundRect">
            <a:avLst>
              <a:gd name="adj" fmla="val 2985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D94306-08E8-40E0-AFF9-A96A4828588B}"/>
              </a:ext>
            </a:extLst>
          </p:cNvPr>
          <p:cNvSpPr>
            <a:spLocks noGrp="1"/>
          </p:cNvSpPr>
          <p:nvPr/>
        </p:nvSpPr>
        <p:spPr>
          <a:xfrm>
            <a:off x="7162800" y="1847850"/>
            <a:ext cx="41148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American New Wave route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7368FD-84AD-4196-8AED-A6F05473F04F}"/>
              </a:ext>
            </a:extLst>
          </p:cNvPr>
          <p:cNvSpPr>
            <a:spLocks noGrp="1"/>
          </p:cNvSpPr>
          <p:nvPr/>
        </p:nvSpPr>
        <p:spPr>
          <a:xfrm>
            <a:off x="7391400" y="2781300"/>
            <a:ext cx="3276600" cy="38100"/>
          </a:xfrm>
          <a:prstGeom prst="rect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43FFF71-546A-4027-9A41-1A003C748DB8}"/>
              </a:ext>
            </a:extLst>
          </p:cNvPr>
          <p:cNvSpPr>
            <a:spLocks noGrp="1"/>
          </p:cNvSpPr>
          <p:nvPr/>
        </p:nvSpPr>
        <p:spPr>
          <a:xfrm>
            <a:off x="7562850" y="2628900"/>
            <a:ext cx="323850" cy="3238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82E6C3-2F63-4D73-AD06-AD7FCD006C34}"/>
              </a:ext>
            </a:extLst>
          </p:cNvPr>
          <p:cNvSpPr>
            <a:spLocks noGrp="1"/>
          </p:cNvSpPr>
          <p:nvPr/>
        </p:nvSpPr>
        <p:spPr>
          <a:xfrm>
            <a:off x="7086600" y="3143250"/>
            <a:ext cx="12763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4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Florida</a:t>
            </a:r>
          </a:p>
          <a:p>
            <a:pPr algn="ctr">
              <a:buNone/>
              <a:defRPr sz="14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breeding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DF44265-A2E6-4171-B165-57D1135C8D42}"/>
              </a:ext>
            </a:extLst>
          </p:cNvPr>
          <p:cNvSpPr>
            <a:spLocks noGrp="1"/>
          </p:cNvSpPr>
          <p:nvPr/>
        </p:nvSpPr>
        <p:spPr>
          <a:xfrm>
            <a:off x="9163050" y="2628900"/>
            <a:ext cx="323850" cy="3238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2B9E27-E836-44DD-874D-4F43092BA663}"/>
              </a:ext>
            </a:extLst>
          </p:cNvPr>
          <p:cNvSpPr>
            <a:spLocks noGrp="1"/>
          </p:cNvSpPr>
          <p:nvPr/>
        </p:nvSpPr>
        <p:spPr>
          <a:xfrm>
            <a:off x="8686800" y="3143250"/>
            <a:ext cx="12763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4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Feed +</a:t>
            </a:r>
          </a:p>
          <a:p>
            <a:pPr algn="ctr">
              <a:buNone/>
              <a:defRPr sz="14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grow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F3FB09D-4597-43A0-99BF-CDCCCE7252FF}"/>
              </a:ext>
            </a:extLst>
          </p:cNvPr>
          <p:cNvSpPr>
            <a:spLocks noGrp="1"/>
          </p:cNvSpPr>
          <p:nvPr/>
        </p:nvSpPr>
        <p:spPr>
          <a:xfrm>
            <a:off x="10763250" y="2628900"/>
            <a:ext cx="323850" cy="3238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F7DC51-4ED1-41A5-BF58-BE13C0E83E30}"/>
              </a:ext>
            </a:extLst>
          </p:cNvPr>
          <p:cNvSpPr>
            <a:spLocks noGrp="1"/>
          </p:cNvSpPr>
          <p:nvPr/>
        </p:nvSpPr>
        <p:spPr>
          <a:xfrm>
            <a:off x="10287000" y="3143250"/>
            <a:ext cx="12763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4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Direct local</a:t>
            </a:r>
          </a:p>
          <a:p>
            <a:pPr algn="ctr">
              <a:buNone/>
              <a:defRPr sz="14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delivery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A9C96D-9E85-435D-8D5C-247E577B5A13}"/>
              </a:ext>
            </a:extLst>
          </p:cNvPr>
          <p:cNvSpPr>
            <a:spLocks noGrp="1"/>
          </p:cNvSpPr>
          <p:nvPr/>
        </p:nvSpPr>
        <p:spPr>
          <a:xfrm>
            <a:off x="7162800" y="4210050"/>
            <a:ext cx="41148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500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Room to price below current delivered offers while preserving margin—subject to route-cost and buyer-price validation.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0533D3A-AFDB-4EFF-801A-A3375F71DC0A}"/>
              </a:ext>
            </a:extLst>
          </p:cNvPr>
          <p:cNvSpPr>
            <a:spLocks noGrp="1"/>
          </p:cNvSpPr>
          <p:nvPr/>
        </p:nvSpPr>
        <p:spPr>
          <a:xfrm>
            <a:off x="457200" y="4648200"/>
            <a:ext cx="6096000" cy="742950"/>
          </a:xfrm>
          <a:prstGeom prst="roundRect">
            <a:avLst>
              <a:gd name="adj" fmla="val 10256"/>
            </a:avLst>
          </a:prstGeom>
          <a:solidFill>
            <a:srgbClr val="F0F3F1"/>
          </a:solidFill>
          <a:ln w="0">
            <a:solidFill>
              <a:srgbClr val="F0F3F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1EAF2-5E9F-4172-8A29-153D842BAA58}"/>
              </a:ext>
            </a:extLst>
          </p:cNvPr>
          <p:cNvSpPr>
            <a:spLocks noGrp="1"/>
          </p:cNvSpPr>
          <p:nvPr/>
        </p:nvSpPr>
        <p:spPr>
          <a:xfrm>
            <a:off x="685800" y="4829175"/>
            <a:ext cx="5638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27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Florida import rules add permits, identification and veterinary documentation to interstate movement—friction a local supplier can avoid.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A17946C-9938-4A1B-A4DB-02CAACEB4B55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672FB1-F86B-48A5-8506-CFE8C49F7F51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1224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yebrow-5">
            <a:extLst>
              <a:ext uri="{FF2B5EF4-FFF2-40B4-BE49-F238E27FC236}">
                <a16:creationId xmlns:a16="http://schemas.microsoft.com/office/drawing/2014/main" id="{661AD8D9-3DAD-42DB-AF0E-58D69D984C42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5">
            <a:extLst>
              <a:ext uri="{FF2B5EF4-FFF2-40B4-BE49-F238E27FC236}">
                <a16:creationId xmlns:a16="http://schemas.microsoft.com/office/drawing/2014/main" id="{0B419A7E-D042-41FF-B282-EDBC9763A83E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Controlled feed drives quality and cost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90B44C-D008-4A69-87E5-ACDD1A91BFA4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8D0086-DE79-48B7-8785-4E3E11530B99}"/>
              </a:ext>
            </a:extLst>
          </p:cNvPr>
          <p:cNvSpPr>
            <a:spLocks noGrp="1"/>
          </p:cNvSpPr>
          <p:nvPr/>
        </p:nvSpPr>
        <p:spPr>
          <a:xfrm>
            <a:off x="457200" y="1466850"/>
            <a:ext cx="11125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The core know-how is a ten-year, field-developed fermented-feed formula paired with selected breeds and locally available raw materials.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F4C2CE-19FB-433F-8945-0A74FF210914}"/>
              </a:ext>
            </a:extLst>
          </p:cNvPr>
          <p:cNvSpPr>
            <a:spLocks noGrp="1"/>
          </p:cNvSpPr>
          <p:nvPr/>
        </p:nvSpPr>
        <p:spPr>
          <a:xfrm>
            <a:off x="1200150" y="3371850"/>
            <a:ext cx="9791700" cy="2857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32A36B-A323-478C-AA29-342F2F97D9A3}"/>
              </a:ext>
            </a:extLst>
          </p:cNvPr>
          <p:cNvSpPr>
            <a:spLocks noGrp="1"/>
          </p:cNvSpPr>
          <p:nvPr/>
        </p:nvSpPr>
        <p:spPr>
          <a:xfrm>
            <a:off x="1352550" y="31623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A82ADC-42F0-4D5C-9546-9582391B259C}"/>
              </a:ext>
            </a:extLst>
          </p:cNvPr>
          <p:cNvSpPr>
            <a:spLocks noGrp="1"/>
          </p:cNvSpPr>
          <p:nvPr/>
        </p:nvSpPr>
        <p:spPr>
          <a:xfrm>
            <a:off x="1352550" y="325755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7E10A-113C-4465-BE91-2FF1C21A065C}"/>
              </a:ext>
            </a:extLst>
          </p:cNvPr>
          <p:cNvSpPr>
            <a:spLocks noGrp="1"/>
          </p:cNvSpPr>
          <p:nvPr/>
        </p:nvSpPr>
        <p:spPr>
          <a:xfrm>
            <a:off x="457200" y="3905250"/>
            <a:ext cx="22288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Selected</a:t>
            </a: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genetics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ECBB0-A1E0-4291-8965-D4800C3BA9BD}"/>
              </a:ext>
            </a:extLst>
          </p:cNvPr>
          <p:cNvSpPr>
            <a:spLocks noGrp="1"/>
          </p:cNvSpPr>
          <p:nvPr/>
        </p:nvSpPr>
        <p:spPr>
          <a:xfrm>
            <a:off x="533400" y="4686300"/>
            <a:ext cx="20764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Breeds chosen for carcass and eating-quality potential.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D799707-FF59-447D-809D-2BD0FB41F14C}"/>
              </a:ext>
            </a:extLst>
          </p:cNvPr>
          <p:cNvSpPr>
            <a:spLocks noGrp="1"/>
          </p:cNvSpPr>
          <p:nvPr/>
        </p:nvSpPr>
        <p:spPr>
          <a:xfrm>
            <a:off x="4210050" y="31623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6FFA37-FFBE-4A6B-AE04-84B7EC5D23CE}"/>
              </a:ext>
            </a:extLst>
          </p:cNvPr>
          <p:cNvSpPr>
            <a:spLocks noGrp="1"/>
          </p:cNvSpPr>
          <p:nvPr/>
        </p:nvSpPr>
        <p:spPr>
          <a:xfrm>
            <a:off x="4210050" y="325755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19197-B7DB-4463-9726-78C4A731EDF8}"/>
              </a:ext>
            </a:extLst>
          </p:cNvPr>
          <p:cNvSpPr>
            <a:spLocks noGrp="1"/>
          </p:cNvSpPr>
          <p:nvPr/>
        </p:nvSpPr>
        <p:spPr>
          <a:xfrm>
            <a:off x="3314700" y="3905250"/>
            <a:ext cx="22288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Local raw</a:t>
            </a: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materials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139595-7361-4896-A50E-A5283396682B}"/>
              </a:ext>
            </a:extLst>
          </p:cNvPr>
          <p:cNvSpPr>
            <a:spLocks noGrp="1"/>
          </p:cNvSpPr>
          <p:nvPr/>
        </p:nvSpPr>
        <p:spPr>
          <a:xfrm>
            <a:off x="3390900" y="4686300"/>
            <a:ext cx="20764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Steady, lower-cost inputs formulated to specification.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F52601-A984-438A-AE7D-A03C984E660B}"/>
              </a:ext>
            </a:extLst>
          </p:cNvPr>
          <p:cNvSpPr>
            <a:spLocks noGrp="1"/>
          </p:cNvSpPr>
          <p:nvPr/>
        </p:nvSpPr>
        <p:spPr>
          <a:xfrm>
            <a:off x="7067550" y="31623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89F689-DEC2-4BB3-925F-00ECCCEF1B2A}"/>
              </a:ext>
            </a:extLst>
          </p:cNvPr>
          <p:cNvSpPr>
            <a:spLocks noGrp="1"/>
          </p:cNvSpPr>
          <p:nvPr/>
        </p:nvSpPr>
        <p:spPr>
          <a:xfrm>
            <a:off x="7067550" y="325755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B7079E-C50A-4C36-BC93-B0207B7E40A3}"/>
              </a:ext>
            </a:extLst>
          </p:cNvPr>
          <p:cNvSpPr>
            <a:spLocks noGrp="1"/>
          </p:cNvSpPr>
          <p:nvPr/>
        </p:nvSpPr>
        <p:spPr>
          <a:xfrm>
            <a:off x="6172200" y="3905250"/>
            <a:ext cx="22288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Controlled</a:t>
            </a: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fermentation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A36710-07A2-46C0-A238-EF1CBD9458D3}"/>
              </a:ext>
            </a:extLst>
          </p:cNvPr>
          <p:cNvSpPr>
            <a:spLocks noGrp="1"/>
          </p:cNvSpPr>
          <p:nvPr/>
        </p:nvSpPr>
        <p:spPr>
          <a:xfrm>
            <a:off x="6248400" y="4686300"/>
            <a:ext cx="20764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Proprietary recipe, time, pH and handling discipline.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F6877AE-AB88-41DB-ADDD-D1DB8F3AC547}"/>
              </a:ext>
            </a:extLst>
          </p:cNvPr>
          <p:cNvSpPr>
            <a:spLocks noGrp="1"/>
          </p:cNvSpPr>
          <p:nvPr/>
        </p:nvSpPr>
        <p:spPr>
          <a:xfrm>
            <a:off x="9925050" y="3162300"/>
            <a:ext cx="438150" cy="438150"/>
          </a:xfrm>
          <a:prstGeom prst="ellipse">
            <a:avLst/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302264-B527-42A7-A687-6EBAF8C25C6C}"/>
              </a:ext>
            </a:extLst>
          </p:cNvPr>
          <p:cNvSpPr>
            <a:spLocks noGrp="1"/>
          </p:cNvSpPr>
          <p:nvPr/>
        </p:nvSpPr>
        <p:spPr>
          <a:xfrm>
            <a:off x="9925050" y="3257550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B97FF0-3D34-484F-9C69-1649BBA8D004}"/>
              </a:ext>
            </a:extLst>
          </p:cNvPr>
          <p:cNvSpPr>
            <a:spLocks noGrp="1"/>
          </p:cNvSpPr>
          <p:nvPr/>
        </p:nvSpPr>
        <p:spPr>
          <a:xfrm>
            <a:off x="9029700" y="3905250"/>
            <a:ext cx="22288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Premium</a:t>
            </a:r>
          </a:p>
          <a:p>
            <a:pPr algn="ctr">
              <a:buNone/>
              <a:defRPr sz="19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output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6DF5BC-E620-414A-B071-C0C92C7DAE92}"/>
              </a:ext>
            </a:extLst>
          </p:cNvPr>
          <p:cNvSpPr>
            <a:spLocks noGrp="1"/>
          </p:cNvSpPr>
          <p:nvPr/>
        </p:nvSpPr>
        <p:spPr>
          <a:xfrm>
            <a:off x="9105900" y="4686300"/>
            <a:ext cx="20764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Targeted marbling, flavor consistency and feed-cost advantage.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32E9F5D-F097-463B-9AAD-63543345F020}"/>
              </a:ext>
            </a:extLst>
          </p:cNvPr>
          <p:cNvSpPr>
            <a:spLocks noGrp="1"/>
          </p:cNvSpPr>
          <p:nvPr/>
        </p:nvSpPr>
        <p:spPr>
          <a:xfrm>
            <a:off x="457200" y="5676900"/>
            <a:ext cx="11125200" cy="495300"/>
          </a:xfrm>
          <a:prstGeom prst="roundRect">
            <a:avLst>
              <a:gd name="adj" fmla="val 15385"/>
            </a:avLst>
          </a:prstGeom>
          <a:solidFill>
            <a:srgbClr val="F6EFD9"/>
          </a:solidFill>
          <a:ln w="0">
            <a:solidFill>
              <a:srgbClr val="F6EF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AB2BA3-C780-40C4-99B6-1C13D3367EE8}"/>
              </a:ext>
            </a:extLst>
          </p:cNvPr>
          <p:cNvSpPr>
            <a:spLocks noGrp="1"/>
          </p:cNvSpPr>
          <p:nvPr/>
        </p:nvSpPr>
        <p:spPr>
          <a:xfrm>
            <a:off x="685800" y="5819775"/>
            <a:ext cx="1066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2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Investment-grade proof: side-by-side feed cost, feed conversion, mortality, carcass yield, intramuscular fat and blind sensory results.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D68A95-90E1-4574-BE37-BBD837C569A5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EE1363-E3A4-41A0-8701-918C739A9C8A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0803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-6">
            <a:extLst>
              <a:ext uri="{FF2B5EF4-FFF2-40B4-BE49-F238E27FC236}">
                <a16:creationId xmlns:a16="http://schemas.microsoft.com/office/drawing/2014/main" id="{733651B0-7964-4DFD-93F1-354107A17882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6">
            <a:extLst>
              <a:ext uri="{FF2B5EF4-FFF2-40B4-BE49-F238E27FC236}">
                <a16:creationId xmlns:a16="http://schemas.microsoft.com/office/drawing/2014/main" id="{01952716-370D-48C2-8816-B87125BAD454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The platform is operating—not greenfield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0D4FED-885C-4478-9A50-06F8A4EC8C03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3170EF-DC9F-4D4F-9E52-3C71C2A3CAB0}"/>
              </a:ext>
            </a:extLst>
          </p:cNvPr>
          <p:cNvSpPr>
            <a:spLocks noGrp="1"/>
          </p:cNvSpPr>
          <p:nvPr/>
        </p:nvSpPr>
        <p:spPr>
          <a:xfrm>
            <a:off x="457200" y="1619250"/>
            <a:ext cx="3333750" cy="1771650"/>
          </a:xfrm>
          <a:prstGeom prst="roundRect">
            <a:avLst>
              <a:gd name="adj" fmla="val 6452"/>
            </a:avLst>
          </a:prstGeom>
          <a:solidFill>
            <a:srgbClr val="F0F3F1"/>
          </a:solidFill>
          <a:ln w="0">
            <a:solidFill>
              <a:srgbClr val="F0F3F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BAC253-3757-4569-8A64-504C7AA84BF0}"/>
              </a:ext>
            </a:extLst>
          </p:cNvPr>
          <p:cNvSpPr>
            <a:spLocks noGrp="1"/>
          </p:cNvSpPr>
          <p:nvPr/>
        </p:nvSpPr>
        <p:spPr>
          <a:xfrm>
            <a:off x="685800" y="1866900"/>
            <a:ext cx="2876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75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33+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4E88B9-7311-4693-B852-2115AFD2E981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28765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acres ready for infrastructure expansion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8427DD1-F1F9-49CC-9E97-0FD23EDDC58A}"/>
              </a:ext>
            </a:extLst>
          </p:cNvPr>
          <p:cNvSpPr>
            <a:spLocks noGrp="1"/>
          </p:cNvSpPr>
          <p:nvPr/>
        </p:nvSpPr>
        <p:spPr>
          <a:xfrm>
            <a:off x="4429125" y="1619250"/>
            <a:ext cx="3333750" cy="1771650"/>
          </a:xfrm>
          <a:prstGeom prst="roundRect">
            <a:avLst>
              <a:gd name="adj" fmla="val 6452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DF7859-5F4F-41FA-9490-8A750BEE1EFC}"/>
              </a:ext>
            </a:extLst>
          </p:cNvPr>
          <p:cNvSpPr>
            <a:spLocks noGrp="1"/>
          </p:cNvSpPr>
          <p:nvPr/>
        </p:nvSpPr>
        <p:spPr>
          <a:xfrm>
            <a:off x="4657725" y="1866900"/>
            <a:ext cx="2876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45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50 + 20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C2AFE8-8091-4AF4-BE40-3824FD92442C}"/>
              </a:ext>
            </a:extLst>
          </p:cNvPr>
          <p:cNvSpPr>
            <a:spLocks noGrp="1"/>
          </p:cNvSpPr>
          <p:nvPr/>
        </p:nvSpPr>
        <p:spPr>
          <a:xfrm>
            <a:off x="4657725" y="2590800"/>
            <a:ext cx="28765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gilts in place + incoming breeding pipeline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037CD5-2CD7-4999-BAB7-EB950FD93339}"/>
              </a:ext>
            </a:extLst>
          </p:cNvPr>
          <p:cNvSpPr>
            <a:spLocks noGrp="1"/>
          </p:cNvSpPr>
          <p:nvPr/>
        </p:nvSpPr>
        <p:spPr>
          <a:xfrm>
            <a:off x="8401050" y="1619250"/>
            <a:ext cx="3181350" cy="1771650"/>
          </a:xfrm>
          <a:prstGeom prst="roundRect">
            <a:avLst>
              <a:gd name="adj" fmla="val 6452"/>
            </a:avLst>
          </a:prstGeom>
          <a:solidFill>
            <a:srgbClr val="F6EFD9"/>
          </a:solidFill>
          <a:ln w="0">
            <a:solidFill>
              <a:srgbClr val="F6EF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83956A-6F2D-4AF2-8707-7223F60B50C5}"/>
              </a:ext>
            </a:extLst>
          </p:cNvPr>
          <p:cNvSpPr>
            <a:spLocks noGrp="1"/>
          </p:cNvSpPr>
          <p:nvPr/>
        </p:nvSpPr>
        <p:spPr>
          <a:xfrm>
            <a:off x="8629650" y="1866900"/>
            <a:ext cx="27241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4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15+ yrs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E922F5-1334-4949-9EB0-B71332E96924}"/>
              </a:ext>
            </a:extLst>
          </p:cNvPr>
          <p:cNvSpPr>
            <a:spLocks noGrp="1"/>
          </p:cNvSpPr>
          <p:nvPr/>
        </p:nvSpPr>
        <p:spPr>
          <a:xfrm>
            <a:off x="8629650" y="2590800"/>
            <a:ext cx="27241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13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13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founder veterinary and production experience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59FD7B-1E44-4DD8-B925-CF514800A317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11125200" cy="1809750"/>
          </a:xfrm>
          <a:prstGeom prst="roundRect">
            <a:avLst>
              <a:gd name="adj" fmla="val 6316"/>
            </a:avLst>
          </a:prstGeom>
          <a:solidFill>
            <a:srgbClr val="F0F3F1"/>
          </a:solidFill>
          <a:ln w="0">
            <a:solidFill>
              <a:srgbClr val="F0F3F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476DB8-5540-4E12-9ED7-F46C90BDAE66}"/>
              </a:ext>
            </a:extLst>
          </p:cNvPr>
          <p:cNvSpPr>
            <a:spLocks noGrp="1"/>
          </p:cNvSpPr>
          <p:nvPr/>
        </p:nvSpPr>
        <p:spPr>
          <a:xfrm>
            <a:off x="723900" y="4076700"/>
            <a:ext cx="3143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066"/>
          </a:bodyPr>
          <a:lstStyle/>
          <a:p>
            <a:pPr algn="l">
              <a:buNone/>
              <a:defRPr sz="187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Capabilities already assembled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B4C2E-14C9-484B-82A0-EA1191DF68F5}"/>
              </a:ext>
            </a:extLst>
          </p:cNvPr>
          <p:cNvSpPr>
            <a:spLocks noGrp="1"/>
          </p:cNvSpPr>
          <p:nvPr/>
        </p:nvSpPr>
        <p:spPr>
          <a:xfrm>
            <a:off x="723900" y="4552950"/>
            <a:ext cx="4724400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12000"/>
              </a:lnSpc>
              <a:spcAft>
                <a:spcPts val="4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Qualified labor for daily animal care</a:t>
            </a:r>
          </a:p>
          <a:p>
            <a:pPr marL="22" indent="-12" algn="l">
              <a:lnSpc>
                <a:spcPct val="112000"/>
              </a:lnSpc>
              <a:spcAft>
                <a:spcPts val="4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Livestock transport for movements and delivery</a:t>
            </a:r>
          </a:p>
          <a:p>
            <a:pPr marL="22" indent="-12" algn="l">
              <a:lnSpc>
                <a:spcPct val="112000"/>
              </a:lnSpc>
              <a:spcAft>
                <a:spcPts val="4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Veterinary management embedded in operations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6F734D-4670-439D-AB0B-77AD8634C978}"/>
              </a:ext>
            </a:extLst>
          </p:cNvPr>
          <p:cNvSpPr>
            <a:spLocks noGrp="1"/>
          </p:cNvSpPr>
          <p:nvPr/>
        </p:nvSpPr>
        <p:spPr>
          <a:xfrm>
            <a:off x="6210300" y="4076700"/>
            <a:ext cx="3143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Commercial starting point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7EC0FD-31AC-4DA4-9D52-CDEF6ACF99F0}"/>
              </a:ext>
            </a:extLst>
          </p:cNvPr>
          <p:cNvSpPr>
            <a:spLocks noGrp="1"/>
          </p:cNvSpPr>
          <p:nvPr/>
        </p:nvSpPr>
        <p:spPr>
          <a:xfrm>
            <a:off x="6210300" y="4552950"/>
            <a:ext cx="4991100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marL="22" indent="-12" algn="l">
              <a:lnSpc>
                <a:spcPct val="112000"/>
              </a:lnSpc>
              <a:spcAft>
                <a:spcPts val="4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~1,600 pigs/year estimated productive capacity</a:t>
            </a:r>
          </a:p>
          <a:p>
            <a:pPr marL="22" indent="-12" algn="l">
              <a:lnSpc>
                <a:spcPct val="112000"/>
              </a:lnSpc>
              <a:spcAft>
                <a:spcPts val="4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5 prospective buyers for the turnkey-farm system</a:t>
            </a:r>
          </a:p>
          <a:p>
            <a:pPr marL="22" indent="-12" algn="l">
              <a:lnSpc>
                <a:spcPct val="112000"/>
              </a:lnSpc>
              <a:spcAft>
                <a:spcPts val="4"/>
              </a:spcAft>
              <a:buNone/>
              <a:defRPr sz="1575" b="0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11412"/>
                </a:solidFill>
                <a:latin typeface="Arial"/>
                <a:ea typeface="Arial"/>
                <a:cs typeface="Arial"/>
              </a:rPr>
              <a:t>Fast-cash segment reported; controls needed at scale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FC48CF-99FF-438E-B9CC-3F92693480E9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43325C-3461-4599-815C-F7178290CAED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0403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yebrow-7">
            <a:extLst>
              <a:ext uri="{FF2B5EF4-FFF2-40B4-BE49-F238E27FC236}">
                <a16:creationId xmlns:a16="http://schemas.microsoft.com/office/drawing/2014/main" id="{ED306C53-F796-4ED8-9F87-9249208327A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7">
            <a:extLst>
              <a:ext uri="{FF2B5EF4-FFF2-40B4-BE49-F238E27FC236}">
                <a16:creationId xmlns:a16="http://schemas.microsoft.com/office/drawing/2014/main" id="{6A8F8D72-614A-4E50-B1B1-178667D8C3E2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A breeding hub scales through contract farms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01AE7C-7A2A-451A-9EA2-8BB5B30EAF11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707464-AA2F-4DE0-9E8B-37AE7A063D56}"/>
              </a:ext>
            </a:extLst>
          </p:cNvPr>
          <p:cNvSpPr>
            <a:spLocks noGrp="1"/>
          </p:cNvSpPr>
          <p:nvPr/>
        </p:nvSpPr>
        <p:spPr>
          <a:xfrm>
            <a:off x="457200" y="1466850"/>
            <a:ext cx="111252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stays at the center of genetics, feed, veterinary protocols, logistics and offtake—while qualified owners add grow-out capacity.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522A0-303A-4DE1-96A1-7F7C4BB28ADC}"/>
              </a:ext>
            </a:extLst>
          </p:cNvPr>
          <p:cNvSpPr>
            <a:spLocks noGrp="1"/>
          </p:cNvSpPr>
          <p:nvPr/>
        </p:nvSpPr>
        <p:spPr>
          <a:xfrm>
            <a:off x="2286000" y="3371850"/>
            <a:ext cx="2476500" cy="38100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165C37-809F-424A-835C-B3CA05CEDDB2}"/>
              </a:ext>
            </a:extLst>
          </p:cNvPr>
          <p:cNvSpPr>
            <a:spLocks noGrp="1"/>
          </p:cNvSpPr>
          <p:nvPr/>
        </p:nvSpPr>
        <p:spPr>
          <a:xfrm>
            <a:off x="5467350" y="3371850"/>
            <a:ext cx="2228850" cy="38100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02E63C-30C2-4022-81ED-4275F59C7628}"/>
              </a:ext>
            </a:extLst>
          </p:cNvPr>
          <p:cNvSpPr>
            <a:spLocks noGrp="1"/>
          </p:cNvSpPr>
          <p:nvPr/>
        </p:nvSpPr>
        <p:spPr>
          <a:xfrm>
            <a:off x="8401050" y="3371850"/>
            <a:ext cx="2038350" cy="38100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DD3504-6A3D-4D0F-8A10-1AE09E53DB6D}"/>
              </a:ext>
            </a:extLst>
          </p:cNvPr>
          <p:cNvSpPr>
            <a:spLocks noGrp="1"/>
          </p:cNvSpPr>
          <p:nvPr/>
        </p:nvSpPr>
        <p:spPr>
          <a:xfrm>
            <a:off x="4457700" y="3105150"/>
            <a:ext cx="6286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300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141A56-1F93-4367-9397-3537C06304FD}"/>
              </a:ext>
            </a:extLst>
          </p:cNvPr>
          <p:cNvSpPr>
            <a:spLocks noGrp="1"/>
          </p:cNvSpPr>
          <p:nvPr/>
        </p:nvSpPr>
        <p:spPr>
          <a:xfrm>
            <a:off x="7410450" y="3105150"/>
            <a:ext cx="6286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300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A3A480-6003-45EA-8313-5F4BDEE8C3EF}"/>
              </a:ext>
            </a:extLst>
          </p:cNvPr>
          <p:cNvSpPr>
            <a:spLocks noGrp="1"/>
          </p:cNvSpPr>
          <p:nvPr/>
        </p:nvSpPr>
        <p:spPr>
          <a:xfrm>
            <a:off x="10134600" y="3105150"/>
            <a:ext cx="6286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300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88A5F21-98BC-4D7B-8B94-EC8B69206E72}"/>
              </a:ext>
            </a:extLst>
          </p:cNvPr>
          <p:cNvSpPr>
            <a:spLocks noGrp="1"/>
          </p:cNvSpPr>
          <p:nvPr/>
        </p:nvSpPr>
        <p:spPr>
          <a:xfrm>
            <a:off x="457200" y="2362200"/>
            <a:ext cx="2571750" cy="2114550"/>
          </a:xfrm>
          <a:prstGeom prst="roundRect">
            <a:avLst>
              <a:gd name="adj" fmla="val 5405"/>
            </a:avLst>
          </a:prstGeom>
          <a:solidFill>
            <a:srgbClr val="183C2E"/>
          </a:solidFill>
          <a:ln w="0">
            <a:solidFill>
              <a:srgbClr val="183C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0B2F75-C8BE-48D0-A786-3855705A9360}"/>
              </a:ext>
            </a:extLst>
          </p:cNvPr>
          <p:cNvSpPr>
            <a:spLocks noGrp="1"/>
          </p:cNvSpPr>
          <p:nvPr/>
        </p:nvSpPr>
        <p:spPr>
          <a:xfrm>
            <a:off x="723900" y="2686050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7417"/>
          </a:bodyPr>
          <a:lstStyle/>
          <a:p>
            <a:pPr algn="ctr">
              <a:buNone/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Breeding-stock HQ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D5BB52-7B07-4B7E-A3F5-B78E9BD60E7C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20383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Piglets • feed • veterinary protocols • scheduling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3EE462A-4A21-4945-A63C-66BBAB3A41AD}"/>
              </a:ext>
            </a:extLst>
          </p:cNvPr>
          <p:cNvSpPr>
            <a:spLocks noGrp="1"/>
          </p:cNvSpPr>
          <p:nvPr/>
        </p:nvSpPr>
        <p:spPr>
          <a:xfrm>
            <a:off x="4667250" y="2362200"/>
            <a:ext cx="2571750" cy="2114550"/>
          </a:xfrm>
          <a:prstGeom prst="roundRect">
            <a:avLst>
              <a:gd name="adj" fmla="val 5405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2339B4-54D5-4C0E-96F0-DEB5D84B11E4}"/>
              </a:ext>
            </a:extLst>
          </p:cNvPr>
          <p:cNvSpPr>
            <a:spLocks noGrp="1"/>
          </p:cNvSpPr>
          <p:nvPr/>
        </p:nvSpPr>
        <p:spPr>
          <a:xfrm>
            <a:off x="4933950" y="2686050"/>
            <a:ext cx="2038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20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Turnkey farm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ADEB85-28E4-4C27-B15B-05259FCFD624}"/>
              </a:ext>
            </a:extLst>
          </p:cNvPr>
          <p:cNvSpPr>
            <a:spLocks noGrp="1"/>
          </p:cNvSpPr>
          <p:nvPr/>
        </p:nvSpPr>
        <p:spPr>
          <a:xfrm>
            <a:off x="4933950" y="3276600"/>
            <a:ext cx="20383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450"/>
          </a:bodyPr>
          <a:lstStyle/>
          <a:p>
            <a:pPr algn="ctr">
              <a:buNone/>
              <a:defRPr sz="1575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Independent owner raises company animals in an ANWF-designed system.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511D4C2-0C6B-497B-8600-C5B91EBBEF65}"/>
              </a:ext>
            </a:extLst>
          </p:cNvPr>
          <p:cNvSpPr>
            <a:spLocks noGrp="1"/>
          </p:cNvSpPr>
          <p:nvPr/>
        </p:nvSpPr>
        <p:spPr>
          <a:xfrm>
            <a:off x="7620000" y="2362200"/>
            <a:ext cx="2419350" cy="2114550"/>
          </a:xfrm>
          <a:prstGeom prst="roundRect">
            <a:avLst>
              <a:gd name="adj" fmla="val 5405"/>
            </a:avLst>
          </a:prstGeom>
          <a:solidFill>
            <a:srgbClr val="F6EFD9"/>
          </a:solidFill>
          <a:ln w="0">
            <a:solidFill>
              <a:srgbClr val="F6EF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D6F74F-2CD1-4163-9137-0F0377BE5982}"/>
              </a:ext>
            </a:extLst>
          </p:cNvPr>
          <p:cNvSpPr>
            <a:spLocks noGrp="1"/>
          </p:cNvSpPr>
          <p:nvPr/>
        </p:nvSpPr>
        <p:spPr>
          <a:xfrm>
            <a:off x="7848600" y="2686050"/>
            <a:ext cx="1962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3828"/>
          </a:bodyPr>
          <a:lstStyle/>
          <a:p>
            <a:pPr algn="ctr">
              <a:buNone/>
              <a:defRPr sz="202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Buyback + delivery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A0F775-27BA-4E5C-BC8F-51BF855C3C74}"/>
              </a:ext>
            </a:extLst>
          </p:cNvPr>
          <p:cNvSpPr>
            <a:spLocks noGrp="1"/>
          </p:cNvSpPr>
          <p:nvPr/>
        </p:nvSpPr>
        <p:spPr>
          <a:xfrm>
            <a:off x="7848600" y="3276600"/>
            <a:ext cx="19621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217"/>
          </a:bodyPr>
          <a:lstStyle/>
          <a:p>
            <a:pPr algn="ctr">
              <a:buNone/>
              <a:defRPr sz="1575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Company manages weight compliance, transport and delivery.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794938E-62A5-467B-BBB2-6C2443DAB068}"/>
              </a:ext>
            </a:extLst>
          </p:cNvPr>
          <p:cNvSpPr>
            <a:spLocks noGrp="1"/>
          </p:cNvSpPr>
          <p:nvPr/>
        </p:nvSpPr>
        <p:spPr>
          <a:xfrm>
            <a:off x="10439400" y="2362200"/>
            <a:ext cx="1143000" cy="2114550"/>
          </a:xfrm>
          <a:prstGeom prst="roundRect">
            <a:avLst>
              <a:gd name="adj" fmla="val 10000"/>
            </a:avLst>
          </a:prstGeom>
          <a:solidFill>
            <a:srgbClr val="1F6B4E"/>
          </a:solidFill>
          <a:ln w="0">
            <a:solidFill>
              <a:srgbClr val="1F6B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8B652D-671E-4071-9040-AB4DFCB85B5D}"/>
              </a:ext>
            </a:extLst>
          </p:cNvPr>
          <p:cNvSpPr>
            <a:spLocks noGrp="1"/>
          </p:cNvSpPr>
          <p:nvPr/>
        </p:nvSpPr>
        <p:spPr>
          <a:xfrm>
            <a:off x="10553700" y="3028950"/>
            <a:ext cx="914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Florida</a:t>
            </a:r>
          </a:p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buyers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2E7607F-6E97-4377-8A38-01A820FD66C1}"/>
              </a:ext>
            </a:extLst>
          </p:cNvPr>
          <p:cNvSpPr>
            <a:spLocks noGrp="1"/>
          </p:cNvSpPr>
          <p:nvPr/>
        </p:nvSpPr>
        <p:spPr>
          <a:xfrm>
            <a:off x="457200" y="4972050"/>
            <a:ext cx="11125200" cy="685800"/>
          </a:xfrm>
          <a:prstGeom prst="roundRect">
            <a:avLst>
              <a:gd name="adj" fmla="val 11111"/>
            </a:avLst>
          </a:prstGeom>
          <a:solidFill>
            <a:srgbClr val="F0F3F1"/>
          </a:solidFill>
          <a:ln w="0">
            <a:solidFill>
              <a:srgbClr val="F0F3F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92A10B-7FEE-4280-B16B-72EB94EA34D9}"/>
              </a:ext>
            </a:extLst>
          </p:cNvPr>
          <p:cNvSpPr>
            <a:spLocks noGrp="1"/>
          </p:cNvSpPr>
          <p:nvPr/>
        </p:nvSpPr>
        <p:spPr>
          <a:xfrm>
            <a:off x="704850" y="5162550"/>
            <a:ext cx="10629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137"/>
          </a:bodyPr>
          <a:lstStyle/>
          <a:p>
            <a:pPr algn="ctr">
              <a:buNone/>
              <a:defRPr sz="127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Scale lever: repeatable farm design + centralized biological and commercial control. Diligence must define mortality risk, title to animals, insurance, performance standards and buyback pricing.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C139A9-F760-41F0-8C05-46D2AA7496E0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B90299-8C48-4F8F-AEE1-85E80FD60D5F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9157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yebrow-8">
            <a:extLst>
              <a:ext uri="{FF2B5EF4-FFF2-40B4-BE49-F238E27FC236}">
                <a16:creationId xmlns:a16="http://schemas.microsoft.com/office/drawing/2014/main" id="{67778706-42DE-465C-BEE5-237EB336CE39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8">
            <a:extLst>
              <a:ext uri="{FF2B5EF4-FFF2-40B4-BE49-F238E27FC236}">
                <a16:creationId xmlns:a16="http://schemas.microsoft.com/office/drawing/2014/main" id="{FAF953DA-B278-40EA-8B10-94B468BFF018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At $135/head, gross margin is 30.4–31.1%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A30770-A19F-46E6-97D9-D375A2CD8E0F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graphicFrame>
        <p:nvGraphicFramePr>
          <p:cNvPr id="20" name="Chart"/>
          <p:cNvGraphicFramePr/>
          <p:nvPr/>
        </p:nvGraphicFramePr>
        <p:xfrm>
          <a:off x="457200" y="1581150"/>
          <a:ext cx="649605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DE5C543-ABDF-4D13-9B63-130AFFE2291C}"/>
              </a:ext>
            </a:extLst>
          </p:cNvPr>
          <p:cNvSpPr>
            <a:spLocks noGrp="1"/>
          </p:cNvSpPr>
          <p:nvPr/>
        </p:nvSpPr>
        <p:spPr>
          <a:xfrm>
            <a:off x="7372350" y="1581150"/>
            <a:ext cx="4210050" cy="1200150"/>
          </a:xfrm>
          <a:prstGeom prst="roundRect">
            <a:avLst>
              <a:gd name="adj" fmla="val 9524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25A36-0E6B-40E3-B42A-1479D8622D0D}"/>
              </a:ext>
            </a:extLst>
          </p:cNvPr>
          <p:cNvSpPr>
            <a:spLocks noGrp="1"/>
          </p:cNvSpPr>
          <p:nvPr/>
        </p:nvSpPr>
        <p:spPr>
          <a:xfrm>
            <a:off x="7677150" y="179070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4203"/>
          </a:bodyPr>
          <a:lstStyle/>
          <a:p>
            <a:pPr algn="l">
              <a:buNone/>
              <a:defRPr sz="3450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≈31%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C2284F-906A-4FBF-B066-82FC5E8ED546}"/>
              </a:ext>
            </a:extLst>
          </p:cNvPr>
          <p:cNvSpPr>
            <a:spLocks noGrp="1"/>
          </p:cNvSpPr>
          <p:nvPr/>
        </p:nvSpPr>
        <p:spPr>
          <a:xfrm>
            <a:off x="8991600" y="1847850"/>
            <a:ext cx="2247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350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current gross margin</a:t>
            </a:r>
          </a:p>
          <a:p>
            <a:pPr algn="l">
              <a:buNone/>
              <a:defRPr sz="1350" b="0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83C2E"/>
                </a:solidFill>
                <a:latin typeface="Arial"/>
                <a:ea typeface="Arial"/>
                <a:cs typeface="Arial"/>
              </a:rPr>
              <a:t>$41–42 profit/head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14C9A7-4D55-4FA4-B5AB-72C0B0A12C2C}"/>
              </a:ext>
            </a:extLst>
          </p:cNvPr>
          <p:cNvSpPr>
            <a:spLocks noGrp="1"/>
          </p:cNvSpPr>
          <p:nvPr/>
        </p:nvSpPr>
        <p:spPr>
          <a:xfrm>
            <a:off x="7372350" y="3162300"/>
            <a:ext cx="4210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Fermented-feed upper bound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08494E-3DE7-416B-861C-14ED95AF72C1}"/>
              </a:ext>
            </a:extLst>
          </p:cNvPr>
          <p:cNvSpPr>
            <a:spLocks noGrp="1"/>
          </p:cNvSpPr>
          <p:nvPr/>
        </p:nvSpPr>
        <p:spPr>
          <a:xfrm>
            <a:off x="7372350" y="3676650"/>
            <a:ext cx="42100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650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Cost $82.77–83.66
Profit $51.34–52.23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CC2D22-F0C6-4EED-BA75-E3ED8A39A270}"/>
              </a:ext>
            </a:extLst>
          </p:cNvPr>
          <p:cNvSpPr>
            <a:spLocks noGrp="1"/>
          </p:cNvSpPr>
          <p:nvPr/>
        </p:nvSpPr>
        <p:spPr>
          <a:xfrm>
            <a:off x="7753350" y="4457700"/>
            <a:ext cx="344805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4386C0-4D8E-4C88-B5CF-E2C21BED03AB}"/>
              </a:ext>
            </a:extLst>
          </p:cNvPr>
          <p:cNvSpPr>
            <a:spLocks noGrp="1"/>
          </p:cNvSpPr>
          <p:nvPr/>
        </p:nvSpPr>
        <p:spPr>
          <a:xfrm>
            <a:off x="7562850" y="4686300"/>
            <a:ext cx="38290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4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38.0–38.7% gross margin
if 11% applies to the full cost base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1B9A4D-2FE4-48CA-943E-FD3E25D0B470}"/>
              </a:ext>
            </a:extLst>
          </p:cNvPr>
          <p:cNvSpPr>
            <a:spLocks noGrp="1"/>
          </p:cNvSpPr>
          <p:nvPr/>
        </p:nvSpPr>
        <p:spPr>
          <a:xfrm>
            <a:off x="457200" y="5886450"/>
            <a:ext cx="11125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1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Exact new cost = current total cost − (actual feed cost × 11%). Gross profit excludes overhead, depreciation, financing, shrink and taxes.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CC809-0D00-4031-ACFA-AEF983B441CF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3DEFEC-8275-42AB-8936-B9F003CE1D77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58571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yebrow-9">
            <a:extLst>
              <a:ext uri="{FF2B5EF4-FFF2-40B4-BE49-F238E27FC236}">
                <a16:creationId xmlns:a16="http://schemas.microsoft.com/office/drawing/2014/main" id="{7BE813B5-46DD-4B3C-ADA5-0D004C41F4BD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1F6B4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F6B4E"/>
                </a:solidFill>
                <a:latin typeface="Arial"/>
                <a:ea typeface="Arial"/>
                <a:cs typeface="Arial"/>
              </a:rPr>
              <a:t>INVESTOR DISCUSSION</a:t>
            </a:r>
          </a:p>
        </p:txBody>
      </p:sp>
      <p:sp>
        <p:nvSpPr>
          <p:cNvPr id="2" name="title-9">
            <a:extLst>
              <a:ext uri="{FF2B5EF4-FFF2-40B4-BE49-F238E27FC236}">
                <a16:creationId xmlns:a16="http://schemas.microsoft.com/office/drawing/2014/main" id="{EB985044-90B5-44CF-AB9C-2A81F5A95C4F}"/>
              </a:ext>
            </a:extLst>
          </p:cNvPr>
          <p:cNvSpPr>
            <a:spLocks noGrp="1"/>
          </p:cNvSpPr>
          <p:nvPr/>
        </p:nvSpPr>
        <p:spPr>
          <a:xfrm>
            <a:off x="457200" y="552450"/>
            <a:ext cx="111252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1141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11412"/>
                </a:solidFill>
                <a:latin typeface="Arial"/>
                <a:ea typeface="Arial"/>
                <a:cs typeface="Arial"/>
              </a:rPr>
              <a:t>Only Phase I underwrites the start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100968-F7ED-4DF4-8DA1-39999EA27CD1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125200" cy="9525"/>
          </a:xfrm>
          <a:prstGeom prst="rect">
            <a:avLst/>
          </a:prstGeom>
          <a:solidFill>
            <a:srgbClr val="B9C1BC"/>
          </a:solidFill>
          <a:ln w="0">
            <a:solidFill>
              <a:srgbClr val="B9C1B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62FDD1-6AC0-4123-9319-A65FC47C7953}"/>
              </a:ext>
            </a:extLst>
          </p:cNvPr>
          <p:cNvSpPr>
            <a:spLocks noGrp="1"/>
          </p:cNvSpPr>
          <p:nvPr/>
        </p:nvSpPr>
        <p:spPr>
          <a:xfrm>
            <a:off x="457200" y="1581150"/>
            <a:ext cx="11125200" cy="1200150"/>
          </a:xfrm>
          <a:prstGeom prst="roundRect">
            <a:avLst>
              <a:gd name="adj" fmla="val 9524"/>
            </a:avLst>
          </a:prstGeom>
          <a:solidFill>
            <a:srgbClr val="183C2E"/>
          </a:solidFill>
          <a:ln w="0">
            <a:solidFill>
              <a:srgbClr val="183C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BCC53B-7DEA-4780-AB8A-2046F9C064FA}"/>
              </a:ext>
            </a:extLst>
          </p:cNvPr>
          <p:cNvSpPr>
            <a:spLocks noGrp="1"/>
          </p:cNvSpPr>
          <p:nvPr/>
        </p:nvSpPr>
        <p:spPr>
          <a:xfrm>
            <a:off x="762000" y="1847850"/>
            <a:ext cx="1962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CORE NOW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80DBE9-DC0C-467B-94B1-6DF6FBC5E7D8}"/>
              </a:ext>
            </a:extLst>
          </p:cNvPr>
          <p:cNvSpPr>
            <a:spLocks noGrp="1"/>
          </p:cNvSpPr>
          <p:nvPr/>
        </p:nvSpPr>
        <p:spPr>
          <a:xfrm>
            <a:off x="2857500" y="1828800"/>
            <a:ext cx="82677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Live 80–100 lb feeder pigs  •  breeding stock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69775DB-3F08-47A8-B3CF-8DE41416F498}"/>
              </a:ext>
            </a:extLst>
          </p:cNvPr>
          <p:cNvSpPr>
            <a:spLocks noGrp="1"/>
          </p:cNvSpPr>
          <p:nvPr/>
        </p:nvSpPr>
        <p:spPr>
          <a:xfrm>
            <a:off x="457200" y="3009900"/>
            <a:ext cx="11125200" cy="1200150"/>
          </a:xfrm>
          <a:prstGeom prst="roundRect">
            <a:avLst>
              <a:gd name="adj" fmla="val 9524"/>
            </a:avLst>
          </a:prstGeom>
          <a:solidFill>
            <a:srgbClr val="DDEDE5"/>
          </a:solidFill>
          <a:ln w="0">
            <a:solidFill>
              <a:srgbClr val="DDED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B06F9E-E091-449C-9331-707921149DD2}"/>
              </a:ext>
            </a:extLst>
          </p:cNvPr>
          <p:cNvSpPr>
            <a:spLocks noGrp="1"/>
          </p:cNvSpPr>
          <p:nvPr/>
        </p:nvSpPr>
        <p:spPr>
          <a:xfrm>
            <a:off x="762000" y="3276600"/>
            <a:ext cx="1962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ADJACENT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73F9F-99A6-478E-A9F6-B314DFDE0276}"/>
              </a:ext>
            </a:extLst>
          </p:cNvPr>
          <p:cNvSpPr>
            <a:spLocks noGrp="1"/>
          </p:cNvSpPr>
          <p:nvPr/>
        </p:nvSpPr>
        <p:spPr>
          <a:xfrm>
            <a:off x="2857500" y="3257550"/>
            <a:ext cx="82677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buNone/>
              <a:defRPr sz="18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Turnkey farm systems  •  contract-growing services  •  fermented feed sales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3933E80-CB4B-4B45-84ED-AC1F46DF2BE7}"/>
              </a:ext>
            </a:extLst>
          </p:cNvPr>
          <p:cNvSpPr>
            <a:spLocks noGrp="1"/>
          </p:cNvSpPr>
          <p:nvPr/>
        </p:nvSpPr>
        <p:spPr>
          <a:xfrm>
            <a:off x="457200" y="4438650"/>
            <a:ext cx="11125200" cy="1200150"/>
          </a:xfrm>
          <a:prstGeom prst="roundRect">
            <a:avLst>
              <a:gd name="adj" fmla="val 9524"/>
            </a:avLst>
          </a:prstGeom>
          <a:solidFill>
            <a:srgbClr val="F6EFD9"/>
          </a:solidFill>
          <a:ln w="0">
            <a:solidFill>
              <a:srgbClr val="F6EF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4DB791-ABEE-48BF-B566-8D9F5B65C272}"/>
              </a:ext>
            </a:extLst>
          </p:cNvPr>
          <p:cNvSpPr>
            <a:spLocks noGrp="1"/>
          </p:cNvSpPr>
          <p:nvPr/>
        </p:nvSpPr>
        <p:spPr>
          <a:xfrm>
            <a:off x="762000" y="4705350"/>
            <a:ext cx="1962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OPTION VALUE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38A0B8-8064-4D85-B587-77D990E3040C}"/>
              </a:ext>
            </a:extLst>
          </p:cNvPr>
          <p:cNvSpPr>
            <a:spLocks noGrp="1"/>
          </p:cNvSpPr>
          <p:nvPr/>
        </p:nvSpPr>
        <p:spPr>
          <a:xfrm>
            <a:off x="2857500" y="4686300"/>
            <a:ext cx="82677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buNone/>
              <a:defRPr sz="1875" b="1">
                <a:solidFill>
                  <a:srgbClr val="183C2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83C2E"/>
                </a:solidFill>
                <a:latin typeface="Arial"/>
                <a:ea typeface="Arial"/>
                <a:cs typeface="Arial"/>
              </a:rPr>
              <a:t>Wholesale premium pork  •  processing/rendering  •  exports and technology licensing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C0760D-D366-469D-9E59-7E280AF2D6B7}"/>
              </a:ext>
            </a:extLst>
          </p:cNvPr>
          <p:cNvSpPr>
            <a:spLocks noGrp="1"/>
          </p:cNvSpPr>
          <p:nvPr/>
        </p:nvSpPr>
        <p:spPr>
          <a:xfrm>
            <a:off x="762000" y="5905500"/>
            <a:ext cx="10515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685"/>
          </a:bodyPr>
          <a:lstStyle/>
          <a:p>
            <a:pPr algn="ctr">
              <a:buNone/>
              <a:defRPr sz="127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Sequencing discipline protects capital: prove biological performance and repeat purchase first; add processing and export complexity only after stable volume.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821D8E-4B95-4166-B1BF-AC7BB606BF2D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American New Wave Foods LLC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0441EE-C353-4783-9F8E-4D79CA3CAFC4}"/>
              </a:ext>
            </a:extLst>
          </p:cNvPr>
          <p:cNvSpPr>
            <a:spLocks noGrp="1"/>
          </p:cNvSpPr>
          <p:nvPr/>
        </p:nvSpPr>
        <p:spPr>
          <a:xfrm>
            <a:off x="11068050" y="64865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buNone/>
              <a:defRPr sz="825" b="0">
                <a:solidFill>
                  <a:srgbClr val="5C655F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5C655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71339998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2029</Words>
  <Application>Microsoft Office PowerPoint</Application>
  <DocSecurity>0</DocSecurity>
  <PresentationFormat>Widescreen</PresentationFormat>
  <Paragraphs>258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Noelvys Arostica-Jimenez</cp:lastModifiedBy>
  <cp:revision>1</cp:revision>
  <dcterms:created xsi:type="dcterms:W3CDTF">2026-08-17T21:49:54Z</dcterms:created>
  <dcterms:modified xsi:type="dcterms:W3CDTF">2026-08-17T22:16:29Z</dcterms:modified>
</cp:coreProperties>
</file>